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292" r:id="rId2"/>
    <p:sldId id="282" r:id="rId3"/>
    <p:sldId id="283" r:id="rId4"/>
    <p:sldId id="308" r:id="rId5"/>
    <p:sldId id="303" r:id="rId6"/>
    <p:sldId id="304" r:id="rId7"/>
    <p:sldId id="305" r:id="rId8"/>
    <p:sldId id="306" r:id="rId9"/>
    <p:sldId id="307" r:id="rId10"/>
    <p:sldId id="285" r:id="rId11"/>
    <p:sldId id="279" r:id="rId12"/>
    <p:sldId id="265" r:id="rId13"/>
    <p:sldId id="291" r:id="rId14"/>
    <p:sldId id="272" r:id="rId15"/>
    <p:sldId id="300" r:id="rId16"/>
    <p:sldId id="273" r:id="rId17"/>
    <p:sldId id="288" r:id="rId18"/>
    <p:sldId id="302" r:id="rId19"/>
    <p:sldId id="301" r:id="rId20"/>
    <p:sldId id="293" r:id="rId21"/>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560">
          <p15:clr>
            <a:srgbClr val="A4A3A4"/>
          </p15:clr>
        </p15:guide>
        <p15:guide id="3" orient="horz" pos="2129">
          <p15:clr>
            <a:srgbClr val="A4A3A4"/>
          </p15:clr>
        </p15:guide>
        <p15:guide id="4" pos="4896" userDrawn="1">
          <p15:clr>
            <a:srgbClr val="A4A3A4"/>
          </p15:clr>
        </p15:guide>
        <p15:guide id="5" pos="2881">
          <p15:clr>
            <a:srgbClr val="A4A3A4"/>
          </p15:clr>
        </p15:guide>
        <p15:guide id="6" pos="19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51" autoAdjust="0"/>
    <p:restoredTop sz="86401" autoAdjust="0"/>
  </p:normalViewPr>
  <p:slideViewPr>
    <p:cSldViewPr snapToGrid="0" showGuides="1">
      <p:cViewPr varScale="1">
        <p:scale>
          <a:sx n="133" d="100"/>
          <a:sy n="133" d="100"/>
        </p:scale>
        <p:origin x="1296" y="126"/>
      </p:cViewPr>
      <p:guideLst>
        <p:guide orient="horz" pos="1620"/>
        <p:guide orient="horz" pos="1560"/>
        <p:guide orient="horz" pos="2129"/>
        <p:guide pos="4896"/>
        <p:guide pos="2881"/>
        <p:guide pos="1922"/>
      </p:guideLst>
    </p:cSldViewPr>
  </p:slideViewPr>
  <p:outlineViewPr>
    <p:cViewPr>
      <p:scale>
        <a:sx n="33" d="100"/>
        <a:sy n="33" d="100"/>
      </p:scale>
      <p:origin x="0" y="-736"/>
    </p:cViewPr>
  </p:outlineViewPr>
  <p:notesTextViewPr>
    <p:cViewPr>
      <p:scale>
        <a:sx n="400" d="100"/>
        <a:sy n="400" d="100"/>
      </p:scale>
      <p:origin x="0" y="0"/>
    </p:cViewPr>
  </p:notesTextViewPr>
  <p:sorterViewPr>
    <p:cViewPr>
      <p:scale>
        <a:sx n="100" d="100"/>
        <a:sy n="100" d="100"/>
      </p:scale>
      <p:origin x="0" y="0"/>
    </p:cViewPr>
  </p:sorterViewPr>
  <p:notesViewPr>
    <p:cSldViewPr snapToGrid="0" showGuides="1">
      <p:cViewPr varScale="1">
        <p:scale>
          <a:sx n="83" d="100"/>
          <a:sy n="83" d="100"/>
        </p:scale>
        <p:origin x="-315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FFEBB4D-28B5-4721-B036-45B6D23C8096}" type="datetimeFigureOut">
              <a:rPr lang="en-US"/>
              <a:pPr>
                <a:defRPr/>
              </a:pPr>
              <a:t>1/10/2019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F847608-60B8-4943-A960-4B820B8AEB11}" type="slidenum">
              <a:rPr lang="en-US"/>
              <a:pPr>
                <a:defRPr/>
              </a:pPr>
              <a:t>‹#›</a:t>
            </a:fld>
            <a:endParaRPr lang="en-US"/>
          </a:p>
        </p:txBody>
      </p:sp>
    </p:spTree>
    <p:extLst>
      <p:ext uri="{BB962C8B-B14F-4D97-AF65-F5344CB8AC3E}">
        <p14:creationId xmlns:p14="http://schemas.microsoft.com/office/powerpoint/2010/main" val="4148251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BBCABC61-9AEE-4CE9-BA58-599E2727E264}" type="datetimeFigureOut">
              <a:rPr lang="en-US"/>
              <a:pPr>
                <a:defRPr/>
              </a:pPr>
              <a:t>1/10/2019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FB1FC928-BF9E-43FD-84DC-2FC5446027B1}" type="slidenum">
              <a:rPr lang="en-US"/>
              <a:pPr>
                <a:defRPr/>
              </a:pPr>
              <a:t>‹#›</a:t>
            </a:fld>
            <a:endParaRPr lang="en-US"/>
          </a:p>
        </p:txBody>
      </p:sp>
    </p:spTree>
    <p:extLst>
      <p:ext uri="{BB962C8B-B14F-4D97-AF65-F5344CB8AC3E}">
        <p14:creationId xmlns:p14="http://schemas.microsoft.com/office/powerpoint/2010/main" val="38411835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2016</a:t>
            </a:r>
          </a:p>
          <a:p>
            <a:pPr>
              <a:spcBef>
                <a:spcPct val="0"/>
              </a:spcBef>
            </a:pPr>
            <a:r>
              <a:rPr lang="en-US" altLang="en-US" dirty="0" smtClean="0"/>
              <a:t>Fraud	Complaints	Losses	</a:t>
            </a:r>
          </a:p>
          <a:p>
            <a:pPr>
              <a:spcBef>
                <a:spcPct val="0"/>
              </a:spcBef>
            </a:pPr>
            <a:r>
              <a:rPr lang="en-US" altLang="en-US" dirty="0" smtClean="0"/>
              <a:t>	BEC	12,005 		$360MM +88%</a:t>
            </a:r>
          </a:p>
          <a:p>
            <a:pPr>
              <a:spcBef>
                <a:spcPct val="0"/>
              </a:spcBef>
            </a:pPr>
            <a:r>
              <a:rPr lang="en-US" altLang="en-US" dirty="0" smtClean="0"/>
              <a:t>	Ransomware	2,673		$2.4MM  - 5%</a:t>
            </a:r>
          </a:p>
          <a:p>
            <a:pPr>
              <a:spcBef>
                <a:spcPct val="0"/>
              </a:spcBef>
            </a:pPr>
            <a:r>
              <a:rPr lang="en-US" altLang="en-US" dirty="0" smtClean="0"/>
              <a:t>	Tech Support	10,580		$7.8MM  +90%</a:t>
            </a:r>
          </a:p>
          <a:p>
            <a:pPr>
              <a:spcBef>
                <a:spcPct val="0"/>
              </a:spcBef>
            </a:pPr>
            <a:r>
              <a:rPr lang="en-US" altLang="en-US" dirty="0" smtClean="0"/>
              <a:t>	Extortion	17,146		$15.0MM +2%</a:t>
            </a:r>
          </a:p>
        </p:txBody>
      </p:sp>
      <p:sp>
        <p:nvSpPr>
          <p:cNvPr id="1024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39BECBE-9C72-4E71-A138-74761C74F06D}" type="slidenum">
              <a:rPr lang="en-US" altLang="en-US">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177420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Keep Your Computers and Phones Up To Date</a:t>
            </a:r>
          </a:p>
          <a:p>
            <a:pPr lvl="1">
              <a:spcBef>
                <a:spcPct val="0"/>
              </a:spcBef>
            </a:pPr>
            <a:r>
              <a:rPr lang="en-US" altLang="en-US" smtClean="0"/>
              <a:t>Patch religiously</a:t>
            </a:r>
          </a:p>
          <a:p>
            <a:pPr>
              <a:spcBef>
                <a:spcPct val="0"/>
              </a:spcBef>
            </a:pPr>
            <a:r>
              <a:rPr lang="en-US" altLang="en-US" smtClean="0"/>
              <a:t>Use Firewalls, on Your Computer and Internet Connection</a:t>
            </a:r>
          </a:p>
          <a:p>
            <a:pPr>
              <a:spcBef>
                <a:spcPct val="0"/>
              </a:spcBef>
            </a:pPr>
            <a:r>
              <a:rPr lang="en-US" altLang="en-US" smtClean="0"/>
              <a:t>Use Commercial Anti-Virus Software</a:t>
            </a:r>
          </a:p>
          <a:p>
            <a:pPr lvl="1">
              <a:spcBef>
                <a:spcPct val="0"/>
              </a:spcBef>
            </a:pPr>
            <a:r>
              <a:rPr lang="en-US" altLang="en-US" smtClean="0"/>
              <a:t>Update daily</a:t>
            </a:r>
          </a:p>
          <a:p>
            <a:pPr>
              <a:spcBef>
                <a:spcPct val="0"/>
              </a:spcBef>
            </a:pPr>
            <a:endParaRPr lang="en-US" altLang="en-US" smtClean="0"/>
          </a:p>
        </p:txBody>
      </p:sp>
      <p:sp>
        <p:nvSpPr>
          <p:cNvPr id="2253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3F02519-3F0B-4303-9812-D9626978ACBB}" type="slidenum">
              <a:rPr lang="en-US" altLang="en-US">
                <a:latin typeface="Calibri" panose="020F0502020204030204" pitchFamily="34" charset="0"/>
              </a:rPr>
              <a:pPr fontAlgn="base">
                <a:spcBef>
                  <a:spcPct val="0"/>
                </a:spcBef>
                <a:spcAft>
                  <a:spcPct val="0"/>
                </a:spcAft>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367630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Bef>
                <a:spcPct val="0"/>
              </a:spcBef>
            </a:pPr>
            <a:r>
              <a:rPr lang="en-US" altLang="en-US" smtClean="0"/>
              <a:t>Attackers know what you do</a:t>
            </a:r>
          </a:p>
          <a:p>
            <a:pPr>
              <a:lnSpc>
                <a:spcPct val="150000"/>
              </a:lnSpc>
              <a:spcBef>
                <a:spcPct val="0"/>
              </a:spcBef>
            </a:pPr>
            <a:r>
              <a:rPr lang="en-US" altLang="en-US" smtClean="0"/>
              <a:t>They want the escrow funds you control</a:t>
            </a:r>
          </a:p>
          <a:p>
            <a:pPr>
              <a:lnSpc>
                <a:spcPct val="150000"/>
              </a:lnSpc>
              <a:spcBef>
                <a:spcPct val="0"/>
              </a:spcBef>
            </a:pPr>
            <a:r>
              <a:rPr lang="en-US" altLang="en-US" smtClean="0"/>
              <a:t>Playbooks are for sale on the darknet </a:t>
            </a:r>
          </a:p>
          <a:p>
            <a:pPr>
              <a:lnSpc>
                <a:spcPct val="150000"/>
              </a:lnSpc>
              <a:spcBef>
                <a:spcPct val="0"/>
              </a:spcBef>
            </a:pPr>
            <a:r>
              <a:rPr lang="en-US" altLang="en-US" smtClean="0"/>
              <a:t>Email is the attackers favorite tool</a:t>
            </a:r>
          </a:p>
          <a:p>
            <a:pPr>
              <a:spcBef>
                <a:spcPct val="0"/>
              </a:spcBef>
            </a:pPr>
            <a:endParaRPr lang="en-US" altLang="en-US" smtClean="0"/>
          </a:p>
        </p:txBody>
      </p:sp>
      <p:sp>
        <p:nvSpPr>
          <p:cNvPr id="1843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0EF5F8E-E19F-49F0-9D92-353146FD5E14}" type="slidenum">
              <a:rPr lang="en-US" altLang="en-US">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1841594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Mickey</a:t>
            </a:r>
          </a:p>
        </p:txBody>
      </p:sp>
      <p:sp>
        <p:nvSpPr>
          <p:cNvPr id="1638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C00388E-F64D-48AD-8D8C-1305ED7B176C}" type="slidenum">
              <a:rPr lang="en-US" altLang="en-US">
                <a:latin typeface="Calibri" panose="020F0502020204030204" pitchFamily="34" charset="0"/>
              </a:rPr>
              <a:pPr fontAlgn="base">
                <a:spcBef>
                  <a:spcPct val="0"/>
                </a:spcBef>
                <a:spcAft>
                  <a:spcPct val="0"/>
                </a:spcAft>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1350500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457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72F0028-6BE7-4979-87CF-04E1833282CE}" type="slidenum">
              <a:rPr lang="en-US" altLang="en-US">
                <a:latin typeface="Calibri" panose="020F0502020204030204" pitchFamily="34" charset="0"/>
              </a:rPr>
              <a:pPr fontAlgn="base">
                <a:spcBef>
                  <a:spcPct val="0"/>
                </a:spcBef>
                <a:spcAft>
                  <a:spcPct val="0"/>
                </a:spcAft>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1211470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457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72F0028-6BE7-4979-87CF-04E1833282CE}" type="slidenum">
              <a:rPr lang="en-US" altLang="en-US">
                <a:latin typeface="Calibri" panose="020F0502020204030204" pitchFamily="34" charset="0"/>
              </a:rPr>
              <a:pPr fontAlgn="base">
                <a:spcBef>
                  <a:spcPct val="0"/>
                </a:spcBef>
                <a:spcAft>
                  <a:spcPct val="0"/>
                </a:spcAft>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2227286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662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14E6F02-6B03-4246-9E92-57585BE66A85}" type="slidenum">
              <a:rPr lang="en-US" altLang="en-US">
                <a:latin typeface="Calibri" panose="020F0502020204030204" pitchFamily="34" charset="0"/>
              </a:rPr>
              <a:pPr fontAlgn="base">
                <a:spcBef>
                  <a:spcPct val="0"/>
                </a:spcBef>
                <a:spcAft>
                  <a:spcPct val="0"/>
                </a:spcAft>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2136777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2867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A847A2D-1E3D-4E10-852A-023A1B8C6288}" type="slidenum">
              <a:rPr lang="en-US" altLang="en-US">
                <a:latin typeface="Calibri" panose="020F0502020204030204" pitchFamily="34" charset="0"/>
              </a:rPr>
              <a:pPr fontAlgn="base">
                <a:spcBef>
                  <a:spcPct val="0"/>
                </a:spcBef>
                <a:spcAft>
                  <a:spcPct val="0"/>
                </a:spcAft>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4121243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662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14E6F02-6B03-4246-9E92-57585BE66A85}" type="slidenum">
              <a:rPr lang="en-US" altLang="en-US">
                <a:latin typeface="Calibri" panose="020F0502020204030204" pitchFamily="34" charset="0"/>
              </a:rPr>
              <a:pPr fontAlgn="base">
                <a:spcBef>
                  <a:spcPct val="0"/>
                </a:spcBef>
                <a:spcAft>
                  <a:spcPct val="0"/>
                </a:spcAft>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560340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048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6632B48-2C40-439D-982F-047CA109EC23}" type="slidenum">
              <a:rPr lang="en-US" altLang="en-US">
                <a:latin typeface="Calibri" panose="020F0502020204030204" pitchFamily="34" charset="0"/>
              </a:rPr>
              <a:pPr fontAlgn="base">
                <a:spcBef>
                  <a:spcPct val="0"/>
                </a:spcBef>
                <a:spcAft>
                  <a:spcPct val="0"/>
                </a:spcAft>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209301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22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17C1AD8-4515-4439-A8DC-441CE26BD274}" type="slidenum">
              <a:rPr lang="en-US" altLang="en-US">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1287557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22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17C1AD8-4515-4439-A8DC-441CE26BD274}" type="slidenum">
              <a:rPr lang="en-US" altLang="en-US">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41210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22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17C1AD8-4515-4439-A8DC-441CE26BD274}" type="slidenum">
              <a:rPr lang="en-US" altLang="en-US">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774393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22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17C1AD8-4515-4439-A8DC-441CE26BD274}" type="slidenum">
              <a:rPr lang="en-US" altLang="en-US">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100239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22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17C1AD8-4515-4439-A8DC-441CE26BD274}" type="slidenum">
              <a:rPr lang="en-US" altLang="en-US">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355055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22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17C1AD8-4515-4439-A8DC-441CE26BD274}" type="slidenum">
              <a:rPr lang="en-US" altLang="en-US">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3867238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22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17C1AD8-4515-4439-A8DC-441CE26BD274}" type="slidenum">
              <a:rPr lang="en-US" altLang="en-US">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3878850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048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6632B48-2C40-439D-982F-047CA109EC23}" type="slidenum">
              <a:rPr lang="en-US" altLang="en-US">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1938239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Water Surface.jpe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8900"/>
            <a:ext cx="91440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DD797469-19CF-764D-AF5E-6C52134DC48D}"/>
              </a:ext>
            </a:extLst>
          </p:cNvPr>
          <p:cNvSpPr/>
          <p:nvPr userDrawn="1"/>
        </p:nvSpPr>
        <p:spPr>
          <a:xfrm>
            <a:off x="3886200" y="0"/>
            <a:ext cx="4114800" cy="5143500"/>
          </a:xfrm>
          <a:prstGeom prst="rect">
            <a:avLst/>
          </a:prstGeom>
          <a:solidFill>
            <a:schemeClr val="tx2">
              <a:lumMod val="50000"/>
            </a:schemeClr>
          </a:solidFill>
          <a:ln w="38100">
            <a:noFill/>
          </a:ln>
          <a:effectLst>
            <a:outerShdw blurRad="9017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35200" y="368300"/>
            <a:ext cx="2298700" cy="3022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86600" y="368300"/>
            <a:ext cx="2044700" cy="3022600"/>
          </a:xfrm>
          <a:prstGeom prst="rect">
            <a:avLst/>
          </a:prstGeom>
          <a:noFill/>
          <a:extLst>
            <a:ext uri="{909E8E84-426E-40DD-AFC4-6F175D3DCCD1}">
              <a14:hiddenFill xmlns:a14="http://schemas.microsoft.com/office/drawing/2010/main">
                <a:solidFill>
                  <a:srgbClr val="FFFFFF"/>
                </a:solidFill>
              </a14:hiddenFill>
            </a:ext>
          </a:extLst>
        </p:spPr>
      </p:pic>
      <p:pic>
        <p:nvPicPr>
          <p:cNvPr id="8" name="Fish.mp4">
            <a:hlinkClick r:id="" action="ppaction://medi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8300"/>
            <a:ext cx="2044700" cy="3022600"/>
          </a:xfrm>
          <a:prstGeom prst="rect">
            <a:avLst/>
          </a:prstGeom>
          <a:noFill/>
          <a:extLst>
            <a:ext uri="{909E8E84-426E-40DD-AFC4-6F175D3DCCD1}">
              <a14:hiddenFill xmlns:a14="http://schemas.microsoft.com/office/drawing/2010/main">
                <a:solidFill>
                  <a:srgbClr val="FFFFFF"/>
                </a:solidFill>
              </a14:hiddenFill>
            </a:ext>
          </a:extLst>
        </p:spPr>
      </p:pic>
      <p:pic>
        <p:nvPicPr>
          <p:cNvPr id="9" name="Turtle.mp4">
            <a:hlinkClick r:id="" action="ppaction://media"/>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68300"/>
            <a:ext cx="2032000" cy="3022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338638" y="2277269"/>
            <a:ext cx="3599132" cy="1102519"/>
          </a:xfrm>
        </p:spPr>
        <p:txBody>
          <a:bodyPr>
            <a:normAutofit/>
          </a:bodyPr>
          <a:lstStyle>
            <a:lvl1pPr algn="l">
              <a:defRPr sz="2500" b="1" cap="small" baseline="0">
                <a:solidFill>
                  <a:schemeClr val="bg1"/>
                </a:solidFill>
                <a:effectLst>
                  <a:reflection blurRad="6350" stA="55000" endA="300" endPos="45500" dir="5400000" sy="-100000" algn="bl" rotWithShape="0"/>
                </a:effectLst>
                <a:latin typeface="Constantia"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338637" y="3379788"/>
            <a:ext cx="3589405" cy="849312"/>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xmlns="" id="{1590A79C-C846-324B-AC05-10173CFD12F7}"/>
              </a:ext>
            </a:extLst>
          </p:cNvPr>
          <p:cNvSpPr>
            <a:spLocks noGrp="1"/>
          </p:cNvSpPr>
          <p:nvPr>
            <p:ph type="dt" sz="half" idx="10"/>
          </p:nvPr>
        </p:nvSpPr>
        <p:spPr/>
        <p:txBody>
          <a:bodyPr/>
          <a:lstStyle>
            <a:lvl1pPr>
              <a:defRPr/>
            </a:lvl1pPr>
          </a:lstStyle>
          <a:p>
            <a:pPr>
              <a:defRPr/>
            </a:pPr>
            <a:fld id="{87374BD0-D27E-4EBE-98B0-394C60E444B7}" type="datetimeFigureOut">
              <a:rPr lang="en-US"/>
              <a:pPr>
                <a:defRPr/>
              </a:pPr>
              <a:t>1/10/2019</a:t>
            </a:fld>
            <a:endParaRPr lang="en-US"/>
          </a:p>
        </p:txBody>
      </p:sp>
      <p:sp>
        <p:nvSpPr>
          <p:cNvPr id="11" name="Footer Placeholder 4">
            <a:extLst>
              <a:ext uri="{FF2B5EF4-FFF2-40B4-BE49-F238E27FC236}">
                <a16:creationId xmlns:a16="http://schemas.microsoft.com/office/drawing/2014/main" xmlns="" id="{50F4E18A-4D94-5B43-AEFC-C71A9D12C4A8}"/>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xmlns="" id="{914E318F-8EF2-C543-8728-B42F3EE0B054}"/>
              </a:ext>
            </a:extLst>
          </p:cNvPr>
          <p:cNvSpPr>
            <a:spLocks noGrp="1"/>
          </p:cNvSpPr>
          <p:nvPr>
            <p:ph type="sldNum" sz="quarter" idx="12"/>
          </p:nvPr>
        </p:nvSpPr>
        <p:spPr/>
        <p:txBody>
          <a:bodyPr/>
          <a:lstStyle>
            <a:lvl1pPr>
              <a:defRPr/>
            </a:lvl1pPr>
          </a:lstStyle>
          <a:p>
            <a:pPr>
              <a:defRPr/>
            </a:pPr>
            <a:fld id="{1796054E-92C3-4003-962E-DD7BA1A65E07}" type="slidenum">
              <a:rPr lang="en-US"/>
              <a:pPr>
                <a:defRPr/>
              </a:pPr>
              <a:t>‹#›</a:t>
            </a:fld>
            <a:endParaRPr lang="en-US"/>
          </a:p>
        </p:txBody>
      </p:sp>
    </p:spTree>
    <p:extLst>
      <p:ext uri="{BB962C8B-B14F-4D97-AF65-F5344CB8AC3E}">
        <p14:creationId xmlns:p14="http://schemas.microsoft.com/office/powerpoint/2010/main" val="7758320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3BBA92-66AF-466D-BA3D-4A132C1D5282}" type="datetimeFigureOut">
              <a:rPr lang="en-US"/>
              <a:pPr>
                <a:defRPr/>
              </a:pPr>
              <a:t>1/10/2019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A8F27D5-FCAC-4EFE-A58C-B2176D33813F}" type="slidenum">
              <a:rPr lang="en-US"/>
              <a:pPr>
                <a:defRPr/>
              </a:pPr>
              <a:t>‹#›</a:t>
            </a:fld>
            <a:endParaRPr lang="en-US"/>
          </a:p>
        </p:txBody>
      </p:sp>
    </p:spTree>
    <p:extLst>
      <p:ext uri="{BB962C8B-B14F-4D97-AF65-F5344CB8AC3E}">
        <p14:creationId xmlns:p14="http://schemas.microsoft.com/office/powerpoint/2010/main" val="411103736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57199"/>
            <a:ext cx="3008313" cy="619125"/>
          </a:xfrm>
        </p:spPr>
        <p:txBody>
          <a:bodyPr anchor="b">
            <a:noAutofit/>
          </a:bodyPr>
          <a:lstStyle>
            <a:lvl1pPr algn="l">
              <a:defRPr lang="en-US" sz="2000" b="1" kern="1200" cap="small" baseline="0" dirty="0">
                <a:solidFill>
                  <a:schemeClr val="bg1"/>
                </a:solidFill>
                <a:effectLst>
                  <a:reflection blurRad="6350" stA="55000" endA="300" endPos="45500" dir="5400000" sy="-100000" algn="bl" rotWithShape="0"/>
                </a:effectLst>
                <a:latin typeface="Constantia" pitchFamily="18" charset="0"/>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3575050" y="466928"/>
            <a:ext cx="5111750" cy="412769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D7CC954-4581-4157-869C-BC537EDD846E}" type="datetimeFigureOut">
              <a:rPr lang="en-US"/>
              <a:pPr>
                <a:defRPr/>
              </a:pPr>
              <a:t>1/10/2019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7E6A0C-E579-4409-93C1-1EF532C45322}" type="slidenum">
              <a:rPr lang="en-US"/>
              <a:pPr>
                <a:defRPr/>
              </a:pPr>
              <a:t>‹#›</a:t>
            </a:fld>
            <a:endParaRPr lang="en-US"/>
          </a:p>
        </p:txBody>
      </p:sp>
    </p:spTree>
    <p:extLst>
      <p:ext uri="{BB962C8B-B14F-4D97-AF65-F5344CB8AC3E}">
        <p14:creationId xmlns:p14="http://schemas.microsoft.com/office/powerpoint/2010/main" val="77507010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normAutofit/>
          </a:bodyPr>
          <a:lstStyle>
            <a:lvl1pPr algn="l">
              <a:defRPr sz="1900" b="1" cap="small" baseline="0">
                <a:solidFill>
                  <a:schemeClr val="bg1"/>
                </a:solidFill>
                <a:latin typeface="Constantia"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B75F2F-4078-499E-BC58-9848B6861C77}" type="datetimeFigureOut">
              <a:rPr lang="en-US"/>
              <a:pPr>
                <a:defRPr/>
              </a:pPr>
              <a:t>1/10/2019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E14A78-F235-4FCF-8EB5-67A2BC27FB59}" type="slidenum">
              <a:rPr lang="en-US"/>
              <a:pPr>
                <a:defRPr/>
              </a:pPr>
              <a:t>‹#›</a:t>
            </a:fld>
            <a:endParaRPr lang="en-US"/>
          </a:p>
        </p:txBody>
      </p:sp>
    </p:spTree>
    <p:extLst>
      <p:ext uri="{BB962C8B-B14F-4D97-AF65-F5344CB8AC3E}">
        <p14:creationId xmlns:p14="http://schemas.microsoft.com/office/powerpoint/2010/main" val="212030258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500" b="1" cap="small" baseline="0">
                <a:latin typeface="Constantia" pitchFamily="18"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67DA17-A59A-45F9-98E6-1F80B6A4E9F5}" type="datetimeFigureOut">
              <a:rPr lang="en-US"/>
              <a:pPr>
                <a:defRPr/>
              </a:pPr>
              <a:t>1/10/2019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324061-42DD-4CEE-906A-A24FAF09D48A}" type="slidenum">
              <a:rPr lang="en-US"/>
              <a:pPr>
                <a:defRPr/>
              </a:pPr>
              <a:t>‹#›</a:t>
            </a:fld>
            <a:endParaRPr lang="en-US"/>
          </a:p>
        </p:txBody>
      </p:sp>
    </p:spTree>
    <p:extLst>
      <p:ext uri="{BB962C8B-B14F-4D97-AF65-F5344CB8AC3E}">
        <p14:creationId xmlns:p14="http://schemas.microsoft.com/office/powerpoint/2010/main" val="175269540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47471"/>
            <a:ext cx="2057400" cy="4147151"/>
          </a:xfrm>
        </p:spPr>
        <p:txBody>
          <a:bodyPr vert="eaVert">
            <a:normAutofit/>
          </a:bodyPr>
          <a:lstStyle>
            <a:lvl1pPr>
              <a:defRPr sz="2400" b="1" cap="small" baseline="0">
                <a:latin typeface="Constantia" pitchFamily="18" charset="0"/>
              </a:defRPr>
            </a:lvl1pPr>
          </a:lstStyle>
          <a:p>
            <a:r>
              <a:rPr lang="en-US"/>
              <a:t>Click to edit Master title style</a:t>
            </a:r>
          </a:p>
        </p:txBody>
      </p:sp>
      <p:sp>
        <p:nvSpPr>
          <p:cNvPr id="3" name="Vertical Text Placeholder 2"/>
          <p:cNvSpPr>
            <a:spLocks noGrp="1"/>
          </p:cNvSpPr>
          <p:nvPr>
            <p:ph type="body" orient="vert" idx="1"/>
          </p:nvPr>
        </p:nvSpPr>
        <p:spPr>
          <a:xfrm>
            <a:off x="457200" y="447471"/>
            <a:ext cx="6019800" cy="4147151"/>
          </a:xfrm>
        </p:spPr>
        <p:txBody>
          <a:bodyPr vert="eaVert"/>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0369925-6EE0-4098-B3A1-EA682B1097DF}" type="datetimeFigureOut">
              <a:rPr lang="en-US"/>
              <a:pPr>
                <a:defRPr/>
              </a:pPr>
              <a:t>1/10/2019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A4D58C-74EC-4878-BF05-6E52B7BCCBBE}" type="slidenum">
              <a:rPr lang="en-US"/>
              <a:pPr>
                <a:defRPr/>
              </a:pPr>
              <a:t>‹#›</a:t>
            </a:fld>
            <a:endParaRPr lang="en-US"/>
          </a:p>
        </p:txBody>
      </p:sp>
    </p:spTree>
    <p:extLst>
      <p:ext uri="{BB962C8B-B14F-4D97-AF65-F5344CB8AC3E}">
        <p14:creationId xmlns:p14="http://schemas.microsoft.com/office/powerpoint/2010/main" val="309565417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tatic">
    <p:spTree>
      <p:nvGrpSpPr>
        <p:cNvPr id="1" name=""/>
        <p:cNvGrpSpPr/>
        <p:nvPr/>
      </p:nvGrpSpPr>
      <p:grpSpPr>
        <a:xfrm>
          <a:off x="0" y="0"/>
          <a:ext cx="0" cy="0"/>
          <a:chOff x="0" y="0"/>
          <a:chExt cx="0" cy="0"/>
        </a:xfrm>
      </p:grpSpPr>
      <p:sp>
        <p:nvSpPr>
          <p:cNvPr id="2" name="Title 1"/>
          <p:cNvSpPr>
            <a:spLocks noGrp="1"/>
          </p:cNvSpPr>
          <p:nvPr>
            <p:ph type="title"/>
          </p:nvPr>
        </p:nvSpPr>
        <p:spPr>
          <a:xfrm>
            <a:off x="457200" y="465710"/>
            <a:ext cx="8229600" cy="633514"/>
          </a:xfrm>
        </p:spPr>
        <p:txBody>
          <a:bodyPr>
            <a:normAutofit/>
          </a:bodyPr>
          <a:lstStyle>
            <a:lvl1pPr algn="l" defTabSz="914400" rtl="0" eaLnBrk="1" latinLnBrk="0" hangingPunct="1">
              <a:spcBef>
                <a:spcPct val="0"/>
              </a:spcBef>
              <a:buNone/>
              <a:defRPr lang="en-US" sz="2500" b="1" kern="1200" cap="small" baseline="0" dirty="0">
                <a:solidFill>
                  <a:schemeClr val="bg1"/>
                </a:solidFill>
                <a:effectLst>
                  <a:reflection blurRad="6350" stA="55000" endA="300" endPos="45500" dir="5400000" sy="-100000" algn="bl" rotWithShape="0"/>
                </a:effectLst>
                <a:latin typeface="Constantia" pitchFamily="18" charset="0"/>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1800">
                <a:latin typeface="+mn-lt"/>
                <a:cs typeface="Tahoma" pitchFamily="34" charset="0"/>
              </a:defRPr>
            </a:lvl1pPr>
            <a:lvl2pPr>
              <a:defRPr sz="1600">
                <a:latin typeface="+mn-lt"/>
                <a:cs typeface="Tahoma" pitchFamily="34" charset="0"/>
              </a:defRPr>
            </a:lvl2pPr>
            <a:lvl3pPr>
              <a:defRPr sz="1400">
                <a:latin typeface="+mn-lt"/>
                <a:cs typeface="Tahoma" pitchFamily="34" charset="0"/>
              </a:defRPr>
            </a:lvl3pPr>
            <a:lvl4pPr>
              <a:defRPr sz="1200">
                <a:latin typeface="+mn-lt"/>
                <a:cs typeface="Tahoma" pitchFamily="34" charset="0"/>
              </a:defRPr>
            </a:lvl4pPr>
            <a:lvl5pPr>
              <a:defRPr sz="1200">
                <a:latin typeface="+mn-lt"/>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890E8FE-AEE0-484A-9E52-CC56F758BF65}" type="datetimeFigureOut">
              <a:rPr lang="en-US"/>
              <a:pPr>
                <a:defRPr/>
              </a:pPr>
              <a:t>1/10/2019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7483DE-DEA3-4D4D-A143-C9F566B354C4}" type="slidenum">
              <a:rPr lang="en-US"/>
              <a:pPr>
                <a:defRPr/>
              </a:pPr>
              <a:t>‹#›</a:t>
            </a:fld>
            <a:endParaRPr lang="en-US"/>
          </a:p>
        </p:txBody>
      </p:sp>
    </p:spTree>
    <p:extLst>
      <p:ext uri="{BB962C8B-B14F-4D97-AF65-F5344CB8AC3E}">
        <p14:creationId xmlns:p14="http://schemas.microsoft.com/office/powerpoint/2010/main" val="363924975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Side Bar">
    <p:spTree>
      <p:nvGrpSpPr>
        <p:cNvPr id="1" name=""/>
        <p:cNvGrpSpPr/>
        <p:nvPr/>
      </p:nvGrpSpPr>
      <p:grpSpPr>
        <a:xfrm>
          <a:off x="0" y="0"/>
          <a:ext cx="0" cy="0"/>
          <a:chOff x="0" y="0"/>
          <a:chExt cx="0" cy="0"/>
        </a:xfrm>
      </p:grpSpPr>
      <p:pic>
        <p:nvPicPr>
          <p:cNvPr id="4" name="Picture 8" descr="Water Surface.jpe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8900"/>
            <a:ext cx="91440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38471134-1068-B24B-B3B9-C7041CFDDDDF}"/>
              </a:ext>
            </a:extLst>
          </p:cNvPr>
          <p:cNvSpPr/>
          <p:nvPr userDrawn="1"/>
        </p:nvSpPr>
        <p:spPr>
          <a:xfrm>
            <a:off x="914400" y="0"/>
            <a:ext cx="8229600" cy="5143500"/>
          </a:xfrm>
          <a:prstGeom prst="rect">
            <a:avLst/>
          </a:prstGeom>
          <a:solidFill>
            <a:schemeClr val="tx2">
              <a:lumMod val="50000"/>
            </a:schemeClr>
          </a:solidFill>
          <a:effectLst>
            <a:outerShdw blurRad="1028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xmlns="" id="{0098C591-7540-7141-8C6F-6FAC5ADC370A}"/>
              </a:ext>
            </a:extLst>
          </p:cNvPr>
          <p:cNvCxnSpPr/>
          <p:nvPr userDrawn="1"/>
        </p:nvCxnSpPr>
        <p:spPr>
          <a:xfrm rot="5400000">
            <a:off x="-1595437" y="2571750"/>
            <a:ext cx="51435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38136" y="465710"/>
            <a:ext cx="7548664" cy="633514"/>
          </a:xfrm>
        </p:spPr>
        <p:txBody>
          <a:bodyPr>
            <a:normAutofit/>
          </a:bodyPr>
          <a:lstStyle>
            <a:lvl1pPr algn="l">
              <a:defRPr lang="en-US" sz="2500" b="1" kern="1200" cap="small" baseline="0" dirty="0">
                <a:solidFill>
                  <a:schemeClr val="bg1"/>
                </a:solidFill>
                <a:effectLst>
                  <a:reflection blurRad="6350" stA="55000" endA="300" endPos="45500" dir="5400000" sy="-100000" algn="bl" rotWithShape="0"/>
                </a:effectLst>
                <a:latin typeface="Constantia" pitchFamily="18" charset="0"/>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1138136" y="1200151"/>
            <a:ext cx="7548664" cy="3255117"/>
          </a:xfrm>
        </p:spPr>
        <p:txBody>
          <a:bodyPr>
            <a:normAutofit/>
          </a:bodyPr>
          <a:lstStyle>
            <a:lvl1pPr>
              <a:defRPr sz="1800">
                <a:latin typeface="+mn-lt"/>
                <a:cs typeface="Tahoma" pitchFamily="34" charset="0"/>
              </a:defRPr>
            </a:lvl1pPr>
            <a:lvl2pPr>
              <a:defRPr sz="1600">
                <a:latin typeface="+mn-lt"/>
                <a:cs typeface="Tahoma" pitchFamily="34" charset="0"/>
              </a:defRPr>
            </a:lvl2pPr>
            <a:lvl3pPr>
              <a:defRPr sz="1400">
                <a:latin typeface="+mn-lt"/>
                <a:cs typeface="Tahoma" pitchFamily="34" charset="0"/>
              </a:defRPr>
            </a:lvl3pPr>
            <a:lvl4pPr>
              <a:defRPr sz="1200">
                <a:latin typeface="+mn-lt"/>
                <a:cs typeface="Tahoma" pitchFamily="34" charset="0"/>
              </a:defRPr>
            </a:lvl4pPr>
            <a:lvl5pPr>
              <a:defRPr sz="1200">
                <a:latin typeface="+mn-lt"/>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8C4C22F8-4B5C-7949-8DAE-4CBF2A0EA47A}"/>
              </a:ext>
            </a:extLst>
          </p:cNvPr>
          <p:cNvSpPr>
            <a:spLocks noGrp="1"/>
          </p:cNvSpPr>
          <p:nvPr>
            <p:ph type="dt" sz="half" idx="10"/>
          </p:nvPr>
        </p:nvSpPr>
        <p:spPr>
          <a:xfrm>
            <a:off x="1028700" y="4776788"/>
            <a:ext cx="2133600" cy="274637"/>
          </a:xfrm>
        </p:spPr>
        <p:txBody>
          <a:bodyPr/>
          <a:lstStyle>
            <a:lvl1pPr>
              <a:defRPr/>
            </a:lvl1pPr>
          </a:lstStyle>
          <a:p>
            <a:pPr>
              <a:defRPr/>
            </a:pPr>
            <a:fld id="{DDB80B5C-0403-412D-B7BA-FE8DA98EDB94}" type="datetimeFigureOut">
              <a:rPr lang="en-US"/>
              <a:pPr>
                <a:defRPr/>
              </a:pPr>
              <a:t>1/10/2019</a:t>
            </a:fld>
            <a:endParaRPr lang="en-US"/>
          </a:p>
        </p:txBody>
      </p:sp>
      <p:sp>
        <p:nvSpPr>
          <p:cNvPr id="8" name="Footer Placeholder 4">
            <a:extLst>
              <a:ext uri="{FF2B5EF4-FFF2-40B4-BE49-F238E27FC236}">
                <a16:creationId xmlns:a16="http://schemas.microsoft.com/office/drawing/2014/main" xmlns="" id="{DF04BD64-943B-AB42-9069-C072BBBAECFA}"/>
              </a:ext>
            </a:extLst>
          </p:cNvPr>
          <p:cNvSpPr>
            <a:spLocks noGrp="1"/>
          </p:cNvSpPr>
          <p:nvPr>
            <p:ph type="ftr" sz="quarter" idx="11"/>
          </p:nvPr>
        </p:nvSpPr>
        <p:spPr>
          <a:xfrm>
            <a:off x="3429000" y="4776788"/>
            <a:ext cx="2895600" cy="274637"/>
          </a:xfr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4381359B-EE0D-234E-AAAC-1831A75E8E23}"/>
              </a:ext>
            </a:extLst>
          </p:cNvPr>
          <p:cNvSpPr>
            <a:spLocks noGrp="1"/>
          </p:cNvSpPr>
          <p:nvPr>
            <p:ph type="sldNum" sz="quarter" idx="12"/>
          </p:nvPr>
        </p:nvSpPr>
        <p:spPr>
          <a:xfrm>
            <a:off x="6589713" y="4776788"/>
            <a:ext cx="2133600" cy="274637"/>
          </a:xfrm>
        </p:spPr>
        <p:txBody>
          <a:bodyPr/>
          <a:lstStyle>
            <a:lvl1pPr>
              <a:defRPr/>
            </a:lvl1pPr>
          </a:lstStyle>
          <a:p>
            <a:pPr>
              <a:defRPr/>
            </a:pPr>
            <a:fld id="{A1C478BE-1BF5-4103-8780-D659E74D8769}" type="slidenum">
              <a:rPr lang="en-US"/>
              <a:pPr>
                <a:defRPr/>
              </a:pPr>
              <a:t>‹#›</a:t>
            </a:fld>
            <a:endParaRPr lang="en-US"/>
          </a:p>
        </p:txBody>
      </p:sp>
    </p:spTree>
    <p:extLst>
      <p:ext uri="{BB962C8B-B14F-4D97-AF65-F5344CB8AC3E}">
        <p14:creationId xmlns:p14="http://schemas.microsoft.com/office/powerpoint/2010/main" val="367608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Full Video">
    <p:spTree>
      <p:nvGrpSpPr>
        <p:cNvPr id="1" name=""/>
        <p:cNvGrpSpPr/>
        <p:nvPr/>
      </p:nvGrpSpPr>
      <p:grpSpPr>
        <a:xfrm>
          <a:off x="0" y="0"/>
          <a:ext cx="0" cy="0"/>
          <a:chOff x="0" y="0"/>
          <a:chExt cx="0" cy="0"/>
        </a:xfrm>
      </p:grpSpPr>
      <p:pic>
        <p:nvPicPr>
          <p:cNvPr id="4" name="Picture 8" descr="Water Surface.jpe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8900"/>
            <a:ext cx="91440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65710"/>
            <a:ext cx="8229600" cy="633514"/>
          </a:xfrm>
        </p:spPr>
        <p:txBody>
          <a:bodyPr>
            <a:normAutofit/>
          </a:bodyPr>
          <a:lstStyle>
            <a:lvl1pPr algn="l">
              <a:defRPr lang="en-US" sz="2500" b="1" kern="1200" cap="small" baseline="0" dirty="0">
                <a:solidFill>
                  <a:schemeClr val="bg1"/>
                </a:solidFill>
                <a:effectLst>
                  <a:reflection blurRad="6350" stA="55000" endA="300" endPos="45500" dir="5400000" sy="-100000" algn="bl" rotWithShape="0"/>
                </a:effectLst>
                <a:latin typeface="Constantia" pitchFamily="18" charset="0"/>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1800">
                <a:latin typeface="+mn-lt"/>
                <a:cs typeface="Tahoma" pitchFamily="34" charset="0"/>
              </a:defRPr>
            </a:lvl1pPr>
            <a:lvl2pPr>
              <a:defRPr sz="1600">
                <a:latin typeface="+mn-lt"/>
                <a:cs typeface="Tahoma" pitchFamily="34" charset="0"/>
              </a:defRPr>
            </a:lvl2pPr>
            <a:lvl3pPr>
              <a:defRPr sz="1400">
                <a:latin typeface="+mn-lt"/>
                <a:cs typeface="Tahoma" pitchFamily="34" charset="0"/>
              </a:defRPr>
            </a:lvl3pPr>
            <a:lvl4pPr>
              <a:defRPr sz="1200">
                <a:latin typeface="+mn-lt"/>
                <a:cs typeface="Tahoma" pitchFamily="34" charset="0"/>
              </a:defRPr>
            </a:lvl4pPr>
            <a:lvl5pPr>
              <a:defRPr sz="1200">
                <a:latin typeface="+mn-lt"/>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4D56DC6B-5665-C441-9F65-0ABA3AA92826}"/>
              </a:ext>
            </a:extLst>
          </p:cNvPr>
          <p:cNvSpPr>
            <a:spLocks noGrp="1"/>
          </p:cNvSpPr>
          <p:nvPr>
            <p:ph type="dt" sz="half" idx="10"/>
          </p:nvPr>
        </p:nvSpPr>
        <p:spPr/>
        <p:txBody>
          <a:bodyPr/>
          <a:lstStyle>
            <a:lvl1pPr>
              <a:defRPr/>
            </a:lvl1pPr>
          </a:lstStyle>
          <a:p>
            <a:pPr>
              <a:defRPr/>
            </a:pPr>
            <a:fld id="{1922F3E5-944E-4FEB-AF20-CADCE7E89655}" type="datetimeFigureOut">
              <a:rPr lang="en-US"/>
              <a:pPr>
                <a:defRPr/>
              </a:pPr>
              <a:t>1/10/2019</a:t>
            </a:fld>
            <a:endParaRPr lang="en-US"/>
          </a:p>
        </p:txBody>
      </p:sp>
      <p:sp>
        <p:nvSpPr>
          <p:cNvPr id="6" name="Footer Placeholder 4">
            <a:extLst>
              <a:ext uri="{FF2B5EF4-FFF2-40B4-BE49-F238E27FC236}">
                <a16:creationId xmlns:a16="http://schemas.microsoft.com/office/drawing/2014/main" xmlns="" id="{F82BF44D-590A-9449-81AD-89DDE53DA8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005A97E-0DD1-5946-9E7D-503503409044}"/>
              </a:ext>
            </a:extLst>
          </p:cNvPr>
          <p:cNvSpPr>
            <a:spLocks noGrp="1"/>
          </p:cNvSpPr>
          <p:nvPr>
            <p:ph type="sldNum" sz="quarter" idx="12"/>
          </p:nvPr>
        </p:nvSpPr>
        <p:spPr/>
        <p:txBody>
          <a:bodyPr/>
          <a:lstStyle>
            <a:lvl1pPr>
              <a:defRPr/>
            </a:lvl1pPr>
          </a:lstStyle>
          <a:p>
            <a:pPr>
              <a:defRPr/>
            </a:pPr>
            <a:fld id="{FDEC7AD2-F732-42A2-A89E-BA3018014B6C}" type="slidenum">
              <a:rPr lang="en-US"/>
              <a:pPr>
                <a:defRPr/>
              </a:pPr>
              <a:t>‹#›</a:t>
            </a:fld>
            <a:endParaRPr lang="en-US"/>
          </a:p>
        </p:txBody>
      </p:sp>
    </p:spTree>
    <p:extLst>
      <p:ext uri="{BB962C8B-B14F-4D97-AF65-F5344CB8AC3E}">
        <p14:creationId xmlns:p14="http://schemas.microsoft.com/office/powerpoint/2010/main" val="179873699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Half Video">
    <p:spTree>
      <p:nvGrpSpPr>
        <p:cNvPr id="1" name=""/>
        <p:cNvGrpSpPr/>
        <p:nvPr/>
      </p:nvGrpSpPr>
      <p:grpSpPr>
        <a:xfrm>
          <a:off x="0" y="0"/>
          <a:ext cx="0" cy="0"/>
          <a:chOff x="0" y="0"/>
          <a:chExt cx="0" cy="0"/>
        </a:xfrm>
      </p:grpSpPr>
      <p:pic>
        <p:nvPicPr>
          <p:cNvPr id="4" name="Picture 8" descr="Water Surface.jpe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8900"/>
            <a:ext cx="91440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451EDD98-5AF2-C84B-946A-8209D17DA8B4}"/>
              </a:ext>
            </a:extLst>
          </p:cNvPr>
          <p:cNvSpPr/>
          <p:nvPr userDrawn="1"/>
        </p:nvSpPr>
        <p:spPr>
          <a:xfrm>
            <a:off x="3900488" y="403225"/>
            <a:ext cx="4903787" cy="4157663"/>
          </a:xfrm>
          <a:prstGeom prst="rect">
            <a:avLst/>
          </a:prstGeom>
          <a:solidFill>
            <a:schemeClr val="tx2">
              <a:lumMod val="50000"/>
            </a:schemeClr>
          </a:solidFill>
          <a:ln w="38100">
            <a:solidFill>
              <a:schemeClr val="bg1"/>
            </a:solidFill>
          </a:ln>
          <a:effectLst>
            <a:outerShdw blurRad="1028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966682" y="465710"/>
            <a:ext cx="4826144" cy="633514"/>
          </a:xfrm>
        </p:spPr>
        <p:txBody>
          <a:bodyPr>
            <a:noAutofit/>
          </a:bodyPr>
          <a:lstStyle>
            <a:lvl1pPr algn="l">
              <a:defRPr lang="en-US" sz="2500" b="1" kern="1200" cap="small" baseline="0" dirty="0">
                <a:solidFill>
                  <a:schemeClr val="bg1"/>
                </a:solidFill>
                <a:effectLst>
                  <a:reflection blurRad="6350" stA="55000" endA="300" endPos="45500" dir="5400000" sy="-100000" algn="bl" rotWithShape="0"/>
                </a:effectLst>
                <a:latin typeface="Constantia" pitchFamily="18" charset="0"/>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3966682" y="1200151"/>
            <a:ext cx="4826144" cy="3255117"/>
          </a:xfrm>
        </p:spPr>
        <p:txBody>
          <a:bodyPr>
            <a:normAutofit/>
          </a:bodyPr>
          <a:lstStyle>
            <a:lvl1pPr>
              <a:defRPr sz="1800">
                <a:latin typeface="+mn-lt"/>
                <a:cs typeface="Tahoma" pitchFamily="34" charset="0"/>
              </a:defRPr>
            </a:lvl1pPr>
            <a:lvl2pPr>
              <a:defRPr sz="1600">
                <a:latin typeface="+mn-lt"/>
                <a:cs typeface="Tahoma" pitchFamily="34" charset="0"/>
              </a:defRPr>
            </a:lvl2pPr>
            <a:lvl3pPr>
              <a:defRPr sz="1400">
                <a:latin typeface="+mn-lt"/>
                <a:cs typeface="Tahoma" pitchFamily="34" charset="0"/>
              </a:defRPr>
            </a:lvl3pPr>
            <a:lvl4pPr>
              <a:defRPr sz="1200">
                <a:latin typeface="+mn-lt"/>
                <a:cs typeface="Tahoma" pitchFamily="34" charset="0"/>
              </a:defRPr>
            </a:lvl4pPr>
            <a:lvl5pPr>
              <a:defRPr sz="1200">
                <a:latin typeface="+mn-lt"/>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xmlns="" id="{19746FF8-597F-6042-984A-6E81A340B1A6}"/>
              </a:ext>
            </a:extLst>
          </p:cNvPr>
          <p:cNvSpPr>
            <a:spLocks noGrp="1"/>
          </p:cNvSpPr>
          <p:nvPr>
            <p:ph type="dt" sz="half" idx="10"/>
          </p:nvPr>
        </p:nvSpPr>
        <p:spPr/>
        <p:txBody>
          <a:bodyPr/>
          <a:lstStyle>
            <a:lvl1pPr>
              <a:defRPr/>
            </a:lvl1pPr>
          </a:lstStyle>
          <a:p>
            <a:pPr>
              <a:defRPr/>
            </a:pPr>
            <a:fld id="{BEBC02AD-DAE4-49A1-B487-12EC2ED064E8}" type="datetimeFigureOut">
              <a:rPr lang="en-US"/>
              <a:pPr>
                <a:defRPr/>
              </a:pPr>
              <a:t>1/10/2019</a:t>
            </a:fld>
            <a:endParaRPr lang="en-US"/>
          </a:p>
        </p:txBody>
      </p:sp>
      <p:sp>
        <p:nvSpPr>
          <p:cNvPr id="7" name="Footer Placeholder 4">
            <a:extLst>
              <a:ext uri="{FF2B5EF4-FFF2-40B4-BE49-F238E27FC236}">
                <a16:creationId xmlns:a16="http://schemas.microsoft.com/office/drawing/2014/main" xmlns="" id="{E3FB87E0-F5A9-0B4C-A4FA-78FF3FED571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xmlns="" id="{45E5CF6F-C5D9-5241-82FD-2773BF2C72BF}"/>
              </a:ext>
            </a:extLst>
          </p:cNvPr>
          <p:cNvSpPr>
            <a:spLocks noGrp="1"/>
          </p:cNvSpPr>
          <p:nvPr>
            <p:ph type="sldNum" sz="quarter" idx="12"/>
          </p:nvPr>
        </p:nvSpPr>
        <p:spPr/>
        <p:txBody>
          <a:bodyPr/>
          <a:lstStyle>
            <a:lvl1pPr>
              <a:defRPr/>
            </a:lvl1pPr>
          </a:lstStyle>
          <a:p>
            <a:pPr>
              <a:defRPr/>
            </a:pPr>
            <a:fld id="{6CE73273-DE70-4287-91E4-F6EA15548A24}" type="slidenum">
              <a:rPr lang="en-US"/>
              <a:pPr>
                <a:defRPr/>
              </a:pPr>
              <a:t>‹#›</a:t>
            </a:fld>
            <a:endParaRPr lang="en-US"/>
          </a:p>
        </p:txBody>
      </p:sp>
    </p:spTree>
    <p:extLst>
      <p:ext uri="{BB962C8B-B14F-4D97-AF65-F5344CB8AC3E}">
        <p14:creationId xmlns:p14="http://schemas.microsoft.com/office/powerpoint/2010/main" val="236936815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8" descr="Water Surface.jpe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8900"/>
            <a:ext cx="91440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FB41BE99-EA6C-C342-867D-B3EA9E9620A6}"/>
              </a:ext>
            </a:extLst>
          </p:cNvPr>
          <p:cNvSpPr/>
          <p:nvPr userDrawn="1"/>
        </p:nvSpPr>
        <p:spPr>
          <a:xfrm>
            <a:off x="-228600" y="1943100"/>
            <a:ext cx="9601200" cy="971550"/>
          </a:xfrm>
          <a:prstGeom prst="rect">
            <a:avLst/>
          </a:prstGeom>
          <a:solidFill>
            <a:schemeClr val="tx2">
              <a:lumMod val="50000"/>
            </a:schemeClr>
          </a:solidFill>
          <a:ln w="12700">
            <a:solidFill>
              <a:schemeClr val="bg1"/>
            </a:solidFill>
          </a:ln>
          <a:effectLst>
            <a:outerShdw blurRad="520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83400" y="2298700"/>
            <a:ext cx="1562100" cy="2260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ettyImages_200300145-001.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94300" y="2286000"/>
            <a:ext cx="1536700" cy="223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1830" y="2197164"/>
            <a:ext cx="4837113" cy="510778"/>
          </a:xfrm>
        </p:spPr>
        <p:txBody>
          <a:bodyPr anchor="t">
            <a:noAutofit/>
          </a:bodyPr>
          <a:lstStyle>
            <a:lvl1pPr algn="l">
              <a:defRPr lang="en-US" sz="2500" b="1" kern="1200" cap="small" baseline="0" dirty="0">
                <a:solidFill>
                  <a:schemeClr val="bg1"/>
                </a:solidFill>
                <a:effectLst>
                  <a:reflection blurRad="6350" stA="55000" endA="300" endPos="45500" dir="5400000" sy="-100000" algn="bl" rotWithShape="0"/>
                </a:effectLst>
                <a:latin typeface="Constantia" pitchFamily="18" charset="0"/>
                <a:ea typeface="+mj-ea"/>
                <a:cs typeface="+mj-cs"/>
              </a:defRPr>
            </a:lvl1pPr>
          </a:lstStyle>
          <a:p>
            <a:r>
              <a:rPr lang="en-US"/>
              <a:t>Click to edit Master title style</a:t>
            </a:r>
            <a:endParaRPr lang="en-US" dirty="0"/>
          </a:p>
        </p:txBody>
      </p:sp>
      <p:sp>
        <p:nvSpPr>
          <p:cNvPr id="7" name="Date Placeholder 3">
            <a:extLst>
              <a:ext uri="{FF2B5EF4-FFF2-40B4-BE49-F238E27FC236}">
                <a16:creationId xmlns:a16="http://schemas.microsoft.com/office/drawing/2014/main" xmlns="" id="{B79126AD-CB63-304B-8B1A-FBCADA022BC9}"/>
              </a:ext>
            </a:extLst>
          </p:cNvPr>
          <p:cNvSpPr>
            <a:spLocks noGrp="1"/>
          </p:cNvSpPr>
          <p:nvPr>
            <p:ph type="dt" sz="half" idx="10"/>
          </p:nvPr>
        </p:nvSpPr>
        <p:spPr/>
        <p:txBody>
          <a:bodyPr/>
          <a:lstStyle>
            <a:lvl1pPr>
              <a:defRPr/>
            </a:lvl1pPr>
          </a:lstStyle>
          <a:p>
            <a:pPr>
              <a:defRPr/>
            </a:pPr>
            <a:fld id="{AA827CEB-FE61-49F3-BA51-B2E15B32D09F}" type="datetimeFigureOut">
              <a:rPr lang="en-US"/>
              <a:pPr>
                <a:defRPr/>
              </a:pPr>
              <a:t>1/10/2019</a:t>
            </a:fld>
            <a:endParaRPr lang="en-US"/>
          </a:p>
        </p:txBody>
      </p:sp>
      <p:sp>
        <p:nvSpPr>
          <p:cNvPr id="8" name="Footer Placeholder 4">
            <a:extLst>
              <a:ext uri="{FF2B5EF4-FFF2-40B4-BE49-F238E27FC236}">
                <a16:creationId xmlns:a16="http://schemas.microsoft.com/office/drawing/2014/main" xmlns="" id="{30B6A1EA-9138-4149-BC9F-F8D08ED38E3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FA2FADE0-1AC8-614E-8026-B99150A927E6}"/>
              </a:ext>
            </a:extLst>
          </p:cNvPr>
          <p:cNvSpPr>
            <a:spLocks noGrp="1"/>
          </p:cNvSpPr>
          <p:nvPr>
            <p:ph type="sldNum" sz="quarter" idx="12"/>
          </p:nvPr>
        </p:nvSpPr>
        <p:spPr/>
        <p:txBody>
          <a:bodyPr/>
          <a:lstStyle>
            <a:lvl1pPr>
              <a:defRPr/>
            </a:lvl1pPr>
          </a:lstStyle>
          <a:p>
            <a:pPr>
              <a:defRPr/>
            </a:pPr>
            <a:fld id="{D9716FFF-A487-4332-B2C1-5D8A3577C6D4}" type="slidenum">
              <a:rPr lang="en-US"/>
              <a:pPr>
                <a:defRPr/>
              </a:pPr>
              <a:t>‹#›</a:t>
            </a:fld>
            <a:endParaRPr lang="en-US"/>
          </a:p>
        </p:txBody>
      </p:sp>
    </p:spTree>
    <p:extLst>
      <p:ext uri="{BB962C8B-B14F-4D97-AF65-F5344CB8AC3E}">
        <p14:creationId xmlns:p14="http://schemas.microsoft.com/office/powerpoint/2010/main" val="3787154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53" presetClass="entr" presetSubtype="0" fill="hold" nodeType="withEffect">
                                  <p:stCondLst>
                                    <p:cond delay="2000"/>
                                  </p:stCondLst>
                                  <p:childTnLst>
                                    <p:set>
                                      <p:cBhvr>
                                        <p:cTn id="9" dur="1" fill="hold">
                                          <p:stCondLst>
                                            <p:cond delay="0"/>
                                          </p:stCondLst>
                                        </p:cTn>
                                        <p:tgtEl>
                                          <p:spTgt spid="5"/>
                                        </p:tgtEl>
                                        <p:attrNameLst>
                                          <p:attrName>style.visibility</p:attrName>
                                        </p:attrNameLst>
                                      </p:cBhvr>
                                      <p:to>
                                        <p:strVal val="visible"/>
                                      </p:to>
                                    </p:set>
                                    <p:anim calcmode="lin" valueType="num">
                                      <p:cBhvr>
                                        <p:cTn id="10" dur="2000" fill="hold"/>
                                        <p:tgtEl>
                                          <p:spTgt spid="5"/>
                                        </p:tgtEl>
                                        <p:attrNameLst>
                                          <p:attrName>ppt_w</p:attrName>
                                        </p:attrNameLst>
                                      </p:cBhvr>
                                      <p:tavLst>
                                        <p:tav tm="0">
                                          <p:val>
                                            <p:fltVal val="0"/>
                                          </p:val>
                                        </p:tav>
                                        <p:tav tm="100000">
                                          <p:val>
                                            <p:strVal val="#ppt_w"/>
                                          </p:val>
                                        </p:tav>
                                      </p:tavLst>
                                    </p:anim>
                                    <p:anim calcmode="lin" valueType="num">
                                      <p:cBhvr>
                                        <p:cTn id="11" dur="2000" fill="hold"/>
                                        <p:tgtEl>
                                          <p:spTgt spid="5"/>
                                        </p:tgtEl>
                                        <p:attrNameLst>
                                          <p:attrName>ppt_h</p:attrName>
                                        </p:attrNameLst>
                                      </p:cBhvr>
                                      <p:tavLst>
                                        <p:tav tm="0">
                                          <p:val>
                                            <p:fltVal val="0"/>
                                          </p:val>
                                        </p:tav>
                                        <p:tav tm="100000">
                                          <p:val>
                                            <p:strVal val="#ppt_h"/>
                                          </p:val>
                                        </p:tav>
                                      </p:tavLst>
                                    </p:anim>
                                    <p:animEffect transition="in" filter="fade">
                                      <p:cBhvr>
                                        <p:cTn id="12" dur="2000"/>
                                        <p:tgtEl>
                                          <p:spTgt spid="5"/>
                                        </p:tgtEl>
                                      </p:cBhvr>
                                    </p:animEffect>
                                  </p:childTnLst>
                                </p:cTn>
                              </p:par>
                              <p:par>
                                <p:cTn id="13" presetID="53" presetClass="entr" presetSubtype="0" fill="hold" nodeType="withEffect">
                                  <p:stCondLst>
                                    <p:cond delay="2000"/>
                                  </p:stCondLst>
                                  <p:childTnLst>
                                    <p:set>
                                      <p:cBhvr>
                                        <p:cTn id="14" dur="1" fill="hold">
                                          <p:stCondLst>
                                            <p:cond delay="0"/>
                                          </p:stCondLst>
                                        </p:cTn>
                                        <p:tgtEl>
                                          <p:spTgt spid="6">
                                            <p:bg/>
                                          </p:spTgt>
                                        </p:tgtEl>
                                        <p:attrNameLst>
                                          <p:attrName>style.visibility</p:attrName>
                                        </p:attrNameLst>
                                      </p:cBhvr>
                                      <p:to>
                                        <p:strVal val="visible"/>
                                      </p:to>
                                    </p:set>
                                    <p:anim calcmode="lin" valueType="num">
                                      <p:cBhvr>
                                        <p:cTn id="15" dur="2000" fill="hold"/>
                                        <p:tgtEl>
                                          <p:spTgt spid="6">
                                            <p:bg/>
                                          </p:spTgt>
                                        </p:tgtEl>
                                        <p:attrNameLst>
                                          <p:attrName>ppt_w</p:attrName>
                                        </p:attrNameLst>
                                      </p:cBhvr>
                                      <p:tavLst>
                                        <p:tav tm="0">
                                          <p:val>
                                            <p:fltVal val="0"/>
                                          </p:val>
                                        </p:tav>
                                        <p:tav tm="100000">
                                          <p:val>
                                            <p:strVal val="#ppt_w"/>
                                          </p:val>
                                        </p:tav>
                                      </p:tavLst>
                                    </p:anim>
                                    <p:anim calcmode="lin" valueType="num">
                                      <p:cBhvr>
                                        <p:cTn id="16" dur="2000" fill="hold"/>
                                        <p:tgtEl>
                                          <p:spTgt spid="6">
                                            <p:bg/>
                                          </p:spTgt>
                                        </p:tgtEl>
                                        <p:attrNameLst>
                                          <p:attrName>ppt_h</p:attrName>
                                        </p:attrNameLst>
                                      </p:cBhvr>
                                      <p:tavLst>
                                        <p:tav tm="0">
                                          <p:val>
                                            <p:fltVal val="0"/>
                                          </p:val>
                                        </p:tav>
                                        <p:tav tm="100000">
                                          <p:val>
                                            <p:strVal val="#ppt_h"/>
                                          </p:val>
                                        </p:tav>
                                      </p:tavLst>
                                    </p:anim>
                                    <p:animEffect transition="in" filter="fade">
                                      <p:cBhvr>
                                        <p:cTn id="17" dur="2000"/>
                                        <p:tgtEl>
                                          <p:spTgt spid="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2500" b="1" kern="1200" cap="small" baseline="0" dirty="0">
                <a:solidFill>
                  <a:schemeClr val="bg1"/>
                </a:solidFill>
                <a:effectLst>
                  <a:reflection blurRad="6350" stA="55000" endA="300" endPos="45500" dir="5400000" sy="-100000" algn="bl" rotWithShape="0"/>
                </a:effectLst>
                <a:latin typeface="Constantia" pitchFamily="18" charset="0"/>
                <a:ea typeface="+mj-ea"/>
                <a:cs typeface="+mj-cs"/>
              </a:defRPr>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DF07F22-AAB9-49B1-B719-9893433DF61A}" type="datetimeFigureOut">
              <a:rPr lang="en-US"/>
              <a:pPr>
                <a:defRPr/>
              </a:pPr>
              <a:t>1/10/2019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B59E6A-7813-4F18-B8B6-92B79A220885}" type="slidenum">
              <a:rPr lang="en-US"/>
              <a:pPr>
                <a:defRPr/>
              </a:pPr>
              <a:t>‹#›</a:t>
            </a:fld>
            <a:endParaRPr lang="en-US"/>
          </a:p>
        </p:txBody>
      </p:sp>
    </p:spTree>
    <p:extLst>
      <p:ext uri="{BB962C8B-B14F-4D97-AF65-F5344CB8AC3E}">
        <p14:creationId xmlns:p14="http://schemas.microsoft.com/office/powerpoint/2010/main" val="158986780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2500" b="1" kern="1200" cap="small" baseline="0">
                <a:solidFill>
                  <a:schemeClr val="bg1"/>
                </a:solidFill>
                <a:effectLst>
                  <a:reflection blurRad="6350" stA="55000" endA="300" endPos="45500" dir="5400000" sy="-100000" algn="bl" rotWithShape="0"/>
                </a:effectLst>
                <a:latin typeface="Constantia" pitchFamily="18" charset="0"/>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EC13B60-E820-49FD-BBE6-0706D0D907AC}" type="datetimeFigureOut">
              <a:rPr lang="en-US"/>
              <a:pPr>
                <a:defRPr/>
              </a:pPr>
              <a:t>1/10/2019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FE3B64-52A6-4EC7-A11E-260259645E9F}" type="slidenum">
              <a:rPr lang="en-US"/>
              <a:pPr>
                <a:defRPr/>
              </a:pPr>
              <a:t>‹#›</a:t>
            </a:fld>
            <a:endParaRPr lang="en-US"/>
          </a:p>
        </p:txBody>
      </p:sp>
    </p:spTree>
    <p:extLst>
      <p:ext uri="{BB962C8B-B14F-4D97-AF65-F5344CB8AC3E}">
        <p14:creationId xmlns:p14="http://schemas.microsoft.com/office/powerpoint/2010/main" val="282091735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2500" b="1" kern="1200" cap="small" baseline="0" dirty="0">
                <a:solidFill>
                  <a:schemeClr val="bg1"/>
                </a:solidFill>
                <a:effectLst>
                  <a:reflection blurRad="6350" stA="55000" endA="300" endPos="45500" dir="5400000" sy="-100000" algn="bl" rotWithShape="0"/>
                </a:effectLst>
                <a:latin typeface="Constantia" pitchFamily="18" charset="0"/>
                <a:ea typeface="+mj-ea"/>
                <a:cs typeface="+mj-cs"/>
              </a:defRPr>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F091F60-7667-4A4A-9854-BB4B72A25D52}" type="datetimeFigureOut">
              <a:rPr lang="en-US"/>
              <a:pPr>
                <a:defRPr/>
              </a:pPr>
              <a:t>1/10/2019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6AFE0E-C001-4C1E-96B3-422829C64B64}" type="slidenum">
              <a:rPr lang="en-US"/>
              <a:pPr>
                <a:defRPr/>
              </a:pPr>
              <a:t>‹#›</a:t>
            </a:fld>
            <a:endParaRPr lang="en-US"/>
          </a:p>
        </p:txBody>
      </p:sp>
    </p:spTree>
    <p:extLst>
      <p:ext uri="{BB962C8B-B14F-4D97-AF65-F5344CB8AC3E}">
        <p14:creationId xmlns:p14="http://schemas.microsoft.com/office/powerpoint/2010/main" val="29764116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253F"/>
        </a:solidFill>
        <a:effectLst/>
      </p:bgPr>
    </p:bg>
    <p:spTree>
      <p:nvGrpSpPr>
        <p:cNvPr id="1" name=""/>
        <p:cNvGrpSpPr/>
        <p:nvPr/>
      </p:nvGrpSpPr>
      <p:grpSpPr>
        <a:xfrm>
          <a:off x="0" y="0"/>
          <a:ext cx="0" cy="0"/>
          <a:chOff x="0" y="0"/>
          <a:chExt cx="0" cy="0"/>
        </a:xfrm>
      </p:grpSpPr>
      <p:pic>
        <p:nvPicPr>
          <p:cNvPr id="1026" name="Picture 6" descr="Water Surface.jpe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88900"/>
            <a:ext cx="91440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03225" y="403225"/>
            <a:ext cx="8359775" cy="4157663"/>
          </a:xfrm>
          <a:prstGeom prst="rect">
            <a:avLst/>
          </a:prstGeom>
          <a:solidFill>
            <a:schemeClr val="tx2">
              <a:lumMod val="50000"/>
            </a:schemeClr>
          </a:solidFill>
          <a:ln w="38100">
            <a:solidFill>
              <a:schemeClr val="bg1"/>
            </a:solidFill>
          </a:ln>
          <a:effectLst>
            <a:outerShdw blurRad="1028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8" name="Title Placeholder 1"/>
          <p:cNvSpPr>
            <a:spLocks noGrp="1" noChangeArrowheads="1"/>
          </p:cNvSpPr>
          <p:nvPr>
            <p:ph type="title"/>
          </p:nvPr>
        </p:nvSpPr>
        <p:spPr bwMode="auto">
          <a:xfrm>
            <a:off x="457200" y="466725"/>
            <a:ext cx="822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Text Placeholder 2"/>
          <p:cNvSpPr>
            <a:spLocks noGrp="1" noChangeArrowheads="1"/>
          </p:cNvSpPr>
          <p:nvPr>
            <p:ph type="body" idx="1"/>
          </p:nvPr>
        </p:nvSpPr>
        <p:spPr bwMode="auto">
          <a:xfrm>
            <a:off x="457200" y="1200150"/>
            <a:ext cx="82296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2A24100-7131-4EC4-9E0C-ACB517507FC4}" type="datetimeFigureOut">
              <a:rPr lang="en-US"/>
              <a:pPr>
                <a:defRPr/>
              </a:pPr>
              <a:t>1/10/2019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4841787F-EC3E-4529-B2BA-7A7B32007A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69" r:id="rId2"/>
    <p:sldLayoutId id="2147483679" r:id="rId3"/>
    <p:sldLayoutId id="2147483680" r:id="rId4"/>
    <p:sldLayoutId id="2147483681" r:id="rId5"/>
    <p:sldLayoutId id="2147483682"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spd="slow">
    <p:fade/>
  </p:transition>
  <p:txStyles>
    <p:titleStyle>
      <a:lvl1pPr algn="l" rtl="0" fontAlgn="base">
        <a:spcBef>
          <a:spcPct val="0"/>
        </a:spcBef>
        <a:spcAft>
          <a:spcPct val="0"/>
        </a:spcAft>
        <a:defRPr sz="2400" kern="1200">
          <a:solidFill>
            <a:schemeClr val="bg1"/>
          </a:solidFill>
          <a:latin typeface="+mj-lt"/>
          <a:ea typeface="+mj-ea"/>
          <a:cs typeface="+mj-cs"/>
        </a:defRPr>
      </a:lvl1pPr>
      <a:lvl2pPr algn="l" rtl="0" fontAlgn="base">
        <a:spcBef>
          <a:spcPct val="0"/>
        </a:spcBef>
        <a:spcAft>
          <a:spcPct val="0"/>
        </a:spcAft>
        <a:defRPr sz="2400">
          <a:solidFill>
            <a:schemeClr val="bg1"/>
          </a:solidFill>
          <a:latin typeface="Copperplate Gothic Bold" panose="020E0705020206020404" pitchFamily="34" charset="0"/>
        </a:defRPr>
      </a:lvl2pPr>
      <a:lvl3pPr algn="l" rtl="0" fontAlgn="base">
        <a:spcBef>
          <a:spcPct val="0"/>
        </a:spcBef>
        <a:spcAft>
          <a:spcPct val="0"/>
        </a:spcAft>
        <a:defRPr sz="2400">
          <a:solidFill>
            <a:schemeClr val="bg1"/>
          </a:solidFill>
          <a:latin typeface="Copperplate Gothic Bold" panose="020E0705020206020404" pitchFamily="34" charset="0"/>
        </a:defRPr>
      </a:lvl3pPr>
      <a:lvl4pPr algn="l" rtl="0" fontAlgn="base">
        <a:spcBef>
          <a:spcPct val="0"/>
        </a:spcBef>
        <a:spcAft>
          <a:spcPct val="0"/>
        </a:spcAft>
        <a:defRPr sz="2400">
          <a:solidFill>
            <a:schemeClr val="bg1"/>
          </a:solidFill>
          <a:latin typeface="Copperplate Gothic Bold" panose="020E0705020206020404" pitchFamily="34" charset="0"/>
        </a:defRPr>
      </a:lvl4pPr>
      <a:lvl5pPr algn="l" rtl="0" fontAlgn="base">
        <a:spcBef>
          <a:spcPct val="0"/>
        </a:spcBef>
        <a:spcAft>
          <a:spcPct val="0"/>
        </a:spcAft>
        <a:defRPr sz="2400">
          <a:solidFill>
            <a:schemeClr val="bg1"/>
          </a:solidFill>
          <a:latin typeface="Copperplate Gothic Bold" panose="020E0705020206020404" pitchFamily="34" charset="0"/>
        </a:defRPr>
      </a:lvl5pPr>
      <a:lvl6pPr marL="457200" algn="l" rtl="0" fontAlgn="base">
        <a:spcBef>
          <a:spcPct val="0"/>
        </a:spcBef>
        <a:spcAft>
          <a:spcPct val="0"/>
        </a:spcAft>
        <a:defRPr sz="2400">
          <a:solidFill>
            <a:schemeClr val="bg1"/>
          </a:solidFill>
          <a:latin typeface="Copperplate Gothic Bold" panose="020E0705020206020404" pitchFamily="34" charset="0"/>
        </a:defRPr>
      </a:lvl6pPr>
      <a:lvl7pPr marL="914400" algn="l" rtl="0" fontAlgn="base">
        <a:spcBef>
          <a:spcPct val="0"/>
        </a:spcBef>
        <a:spcAft>
          <a:spcPct val="0"/>
        </a:spcAft>
        <a:defRPr sz="2400">
          <a:solidFill>
            <a:schemeClr val="bg1"/>
          </a:solidFill>
          <a:latin typeface="Copperplate Gothic Bold" panose="020E0705020206020404" pitchFamily="34" charset="0"/>
        </a:defRPr>
      </a:lvl7pPr>
      <a:lvl8pPr marL="1371600" algn="l" rtl="0" fontAlgn="base">
        <a:spcBef>
          <a:spcPct val="0"/>
        </a:spcBef>
        <a:spcAft>
          <a:spcPct val="0"/>
        </a:spcAft>
        <a:defRPr sz="2400">
          <a:solidFill>
            <a:schemeClr val="bg1"/>
          </a:solidFill>
          <a:latin typeface="Copperplate Gothic Bold" panose="020E0705020206020404" pitchFamily="34" charset="0"/>
        </a:defRPr>
      </a:lvl8pPr>
      <a:lvl9pPr marL="1828800" algn="l" rtl="0" fontAlgn="base">
        <a:spcBef>
          <a:spcPct val="0"/>
        </a:spcBef>
        <a:spcAft>
          <a:spcPct val="0"/>
        </a:spcAft>
        <a:defRPr sz="2400">
          <a:solidFill>
            <a:schemeClr val="bg1"/>
          </a:solidFill>
          <a:latin typeface="Copperplate Gothic Bold" panose="020E0705020206020404" pitchFamily="34" charset="0"/>
        </a:defRPr>
      </a:lvl9pPr>
    </p:titleStyle>
    <p:bodyStyle>
      <a:lvl1pPr marL="342900" indent="-342900" algn="l" rtl="0" fontAlgn="base">
        <a:spcBef>
          <a:spcPct val="20000"/>
        </a:spcBef>
        <a:spcAft>
          <a:spcPct val="0"/>
        </a:spcAft>
        <a:buFont typeface="Arial" panose="020B0604020202020204" pitchFamily="34" charset="0"/>
        <a:buChar char="•"/>
        <a:defRPr kern="1200">
          <a:solidFill>
            <a:schemeClr val="bg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1600" kern="1200">
          <a:solidFill>
            <a:schemeClr val="bg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1400" kern="1200">
          <a:solidFill>
            <a:schemeClr val="bg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1200" kern="1200">
          <a:solidFill>
            <a:schemeClr val="bg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8.emf"/><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211" y="1513535"/>
            <a:ext cx="6834753" cy="830997"/>
          </a:xfrm>
          <a:prstGeom prst="rect">
            <a:avLst/>
          </a:prstGeom>
          <a:noFill/>
        </p:spPr>
        <p:txBody>
          <a:bodyPr wrap="square" rtlCol="0">
            <a:spAutoFit/>
          </a:bodyPr>
          <a:lstStyle/>
          <a:p>
            <a:r>
              <a:rPr lang="en-US" sz="4800" dirty="0" smtClean="0">
                <a:solidFill>
                  <a:schemeClr val="bg1"/>
                </a:solidFill>
                <a:latin typeface="+mn-lt"/>
              </a:rPr>
              <a:t>Cyber Fraud Awareness</a:t>
            </a:r>
            <a:endParaRPr lang="en-US" sz="4800" dirty="0">
              <a:solidFill>
                <a:schemeClr val="bg1"/>
              </a:solidFill>
              <a:latin typeface="+mn-lt"/>
            </a:endParaRPr>
          </a:p>
        </p:txBody>
      </p:sp>
      <p:sp>
        <p:nvSpPr>
          <p:cNvPr id="3" name="TextBox 2"/>
          <p:cNvSpPr txBox="1"/>
          <p:nvPr/>
        </p:nvSpPr>
        <p:spPr>
          <a:xfrm>
            <a:off x="4443988" y="3407796"/>
            <a:ext cx="4144209" cy="754053"/>
          </a:xfrm>
          <a:prstGeom prst="rect">
            <a:avLst/>
          </a:prstGeom>
          <a:noFill/>
        </p:spPr>
        <p:txBody>
          <a:bodyPr wrap="square" rtlCol="0">
            <a:spAutoFit/>
          </a:bodyPr>
          <a:lstStyle/>
          <a:p>
            <a:r>
              <a:rPr lang="en-US" sz="1000" dirty="0" smtClean="0">
                <a:solidFill>
                  <a:schemeClr val="bg1"/>
                </a:solidFill>
                <a:latin typeface="+mn-lt"/>
              </a:rPr>
              <a:t>Presented by:</a:t>
            </a:r>
            <a:r>
              <a:rPr lang="en-US" sz="1200" dirty="0" smtClean="0">
                <a:solidFill>
                  <a:schemeClr val="bg1"/>
                </a:solidFill>
                <a:latin typeface="+mn-lt"/>
              </a:rPr>
              <a:t/>
            </a:r>
            <a:br>
              <a:rPr lang="en-US" sz="1200" dirty="0" smtClean="0">
                <a:solidFill>
                  <a:schemeClr val="bg1"/>
                </a:solidFill>
                <a:latin typeface="+mn-lt"/>
              </a:rPr>
            </a:br>
            <a:r>
              <a:rPr lang="en-US" sz="1100" b="1" dirty="0" smtClean="0">
                <a:solidFill>
                  <a:schemeClr val="bg1"/>
                </a:solidFill>
                <a:latin typeface="+mn-lt"/>
              </a:rPr>
              <a:t>Bruce Phillips</a:t>
            </a:r>
            <a:r>
              <a:rPr lang="en-US" sz="1100" dirty="0" smtClean="0">
                <a:solidFill>
                  <a:schemeClr val="bg1"/>
                </a:solidFill>
                <a:latin typeface="+mn-lt"/>
              </a:rPr>
              <a:t>,</a:t>
            </a:r>
            <a:r>
              <a:rPr lang="en-US" sz="1100" b="1" dirty="0" smtClean="0">
                <a:solidFill>
                  <a:schemeClr val="bg1"/>
                </a:solidFill>
                <a:latin typeface="+mn-lt"/>
              </a:rPr>
              <a:t> </a:t>
            </a:r>
            <a:r>
              <a:rPr lang="en-US" sz="1100" dirty="0" smtClean="0">
                <a:solidFill>
                  <a:schemeClr val="bg1"/>
                </a:solidFill>
                <a:latin typeface="+mn-lt"/>
              </a:rPr>
              <a:t>SVP, Chief Information Security Officer</a:t>
            </a:r>
          </a:p>
          <a:p>
            <a:r>
              <a:rPr lang="en-US" sz="1100" dirty="0" smtClean="0">
                <a:solidFill>
                  <a:schemeClr val="bg1"/>
                </a:solidFill>
                <a:latin typeface="+mn-lt"/>
              </a:rPr>
              <a:t>Mickey Vandenberg, SVP, National Escrow Administrator</a:t>
            </a:r>
            <a:br>
              <a:rPr lang="en-US" sz="1100" dirty="0" smtClean="0">
                <a:solidFill>
                  <a:schemeClr val="bg1"/>
                </a:solidFill>
                <a:latin typeface="+mn-lt"/>
              </a:rPr>
            </a:br>
            <a:r>
              <a:rPr lang="en-US" sz="1100" dirty="0" smtClean="0">
                <a:solidFill>
                  <a:schemeClr val="bg1"/>
                </a:solidFill>
                <a:latin typeface="+mn-lt"/>
              </a:rPr>
              <a:t>Williston Financial Group</a:t>
            </a:r>
            <a:endParaRPr lang="en-US" sz="1100" dirty="0">
              <a:solidFill>
                <a:schemeClr val="bg1"/>
              </a:solidFill>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499" y="3797920"/>
            <a:ext cx="1992898" cy="475451"/>
          </a:xfrm>
          <a:prstGeom prst="rect">
            <a:avLst/>
          </a:prstGeom>
        </p:spPr>
      </p:pic>
    </p:spTree>
    <p:extLst>
      <p:ext uri="{BB962C8B-B14F-4D97-AF65-F5344CB8AC3E}">
        <p14:creationId xmlns:p14="http://schemas.microsoft.com/office/powerpoint/2010/main" val="203161577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ounded Rectangl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787831"/>
            <a:ext cx="5486400" cy="37376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noChangeArrowheads="1"/>
          </p:cNvSpPr>
          <p:nvPr>
            <p:ph idx="1"/>
          </p:nvPr>
        </p:nvSpPr>
        <p:spPr>
          <a:xfrm>
            <a:off x="457200" y="1200150"/>
            <a:ext cx="5106988" cy="3254375"/>
          </a:xfrm>
        </p:spPr>
        <p:txBody>
          <a:bodyPr>
            <a:normAutofit/>
          </a:bodyPr>
          <a:lstStyle/>
          <a:p>
            <a:r>
              <a:rPr lang="en-US" altLang="en-US" sz="1600" dirty="0" smtClean="0"/>
              <a:t>Don’t Trust email</a:t>
            </a:r>
          </a:p>
          <a:p>
            <a:pPr lvl="1"/>
            <a:r>
              <a:rPr lang="en-US" altLang="en-US" dirty="0" smtClean="0"/>
              <a:t>Use multi-factor authentication for web-based email</a:t>
            </a:r>
          </a:p>
          <a:p>
            <a:pPr lvl="1"/>
            <a:r>
              <a:rPr lang="en-US" altLang="en-US" dirty="0" smtClean="0"/>
              <a:t>Change your email password</a:t>
            </a:r>
          </a:p>
          <a:p>
            <a:r>
              <a:rPr lang="en-US" altLang="en-US" sz="1600" dirty="0" smtClean="0"/>
              <a:t>Use encrypted email when sending sensitive information</a:t>
            </a:r>
          </a:p>
          <a:p>
            <a:pPr lvl="1"/>
            <a:r>
              <a:rPr lang="en-US" altLang="en-US" dirty="0" smtClean="0"/>
              <a:t>SSNs, wire instructions, etc.</a:t>
            </a:r>
          </a:p>
          <a:p>
            <a:r>
              <a:rPr lang="en-US" altLang="en-US" sz="1600" dirty="0" smtClean="0"/>
              <a:t>Protect Your Web Site</a:t>
            </a:r>
          </a:p>
          <a:p>
            <a:pPr lvl="1"/>
            <a:r>
              <a:rPr lang="en-US" altLang="en-US" dirty="0" smtClean="0"/>
              <a:t>Attackers can use it to target your customers</a:t>
            </a:r>
          </a:p>
          <a:p>
            <a:pPr lvl="1"/>
            <a:r>
              <a:rPr lang="en-US" altLang="en-US" dirty="0" smtClean="0"/>
              <a:t>Make sure it is built and maintained securely</a:t>
            </a:r>
          </a:p>
        </p:txBody>
      </p:sp>
      <p:pic>
        <p:nvPicPr>
          <p:cNvPr id="10" name="Picture 9" descr="Consumer Prote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300" y="1574800"/>
            <a:ext cx="3340100" cy="4432300"/>
          </a:xfrm>
          <a:prstGeom prst="rect">
            <a:avLst/>
          </a:prstGeom>
          <a:noFill/>
          <a:extLst>
            <a:ext uri="{909E8E84-426E-40DD-AFC4-6F175D3DCCD1}">
              <a14:hiddenFill xmlns:a14="http://schemas.microsoft.com/office/drawing/2010/main">
                <a:solidFill>
                  <a:srgbClr val="FFFFFF"/>
                </a:solidFill>
              </a14:hiddenFill>
            </a:ext>
          </a:extLst>
        </p:spPr>
      </p:pic>
      <p:pic>
        <p:nvPicPr>
          <p:cNvPr id="2" name="Title 1"/>
          <p:cNvPicPr>
            <a:picLocks noGrp="1" noChangeArrowheads="1"/>
          </p:cNvPicPr>
          <p:nvPr>
            <p:ph type="title"/>
          </p:nvPr>
        </p:nvPicPr>
        <p:blipFill>
          <a:blip r:embed="rId5">
            <a:extLst>
              <a:ext uri="{28A0092B-C50C-407E-A947-70E740481C1C}">
                <a14:useLocalDpi xmlns:a14="http://schemas.microsoft.com/office/drawing/2010/main" val="0"/>
              </a:ext>
            </a:extLst>
          </a:blip>
          <a:srcRect/>
          <a:stretch>
            <a:fillRect/>
          </a:stretch>
        </p:blipFill>
        <p:spPr>
          <a:xfrm>
            <a:off x="401638" y="100739"/>
            <a:ext cx="8343900" cy="836908"/>
          </a:xfr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900" y="4600865"/>
            <a:ext cx="1770952" cy="42250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2900" y="457200"/>
            <a:ext cx="8343900" cy="812800"/>
          </a:xfrm>
        </p:spPr>
      </p:pic>
      <p:pic>
        <p:nvPicPr>
          <p:cNvPr id="5" name="Rounded Rectangl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1066800"/>
            <a:ext cx="5270500" cy="3098800"/>
          </a:xfrm>
          <a:prstGeom prst="rect">
            <a:avLst/>
          </a:prstGeom>
          <a:noFill/>
          <a:extLst>
            <a:ext uri="{909E8E84-426E-40DD-AFC4-6F175D3DCCD1}">
              <a14:hiddenFill xmlns:a14="http://schemas.microsoft.com/office/drawing/2010/main">
                <a:solidFill>
                  <a:srgbClr val="FFFFFF"/>
                </a:solidFill>
              </a14:hiddenFill>
            </a:ext>
          </a:extLst>
        </p:spPr>
      </p:pic>
      <p:sp>
        <p:nvSpPr>
          <p:cNvPr id="21507" name="Content Placeholder 2"/>
          <p:cNvSpPr>
            <a:spLocks noGrp="1" noChangeArrowheads="1"/>
          </p:cNvSpPr>
          <p:nvPr>
            <p:ph idx="1"/>
          </p:nvPr>
        </p:nvSpPr>
        <p:spPr>
          <a:xfrm>
            <a:off x="347663" y="1446213"/>
            <a:ext cx="4841875" cy="2328862"/>
          </a:xfrm>
        </p:spPr>
        <p:txBody>
          <a:bodyPr>
            <a:normAutofit/>
          </a:bodyPr>
          <a:lstStyle/>
          <a:p>
            <a:r>
              <a:rPr lang="en-US" altLang="en-US" sz="1600" dirty="0" smtClean="0"/>
              <a:t>Keep Your Computers and Phones Up To Date</a:t>
            </a:r>
          </a:p>
          <a:p>
            <a:pPr lvl="1"/>
            <a:r>
              <a:rPr lang="en-US" altLang="en-US" dirty="0" smtClean="0"/>
              <a:t>Patch religiously</a:t>
            </a:r>
          </a:p>
          <a:p>
            <a:r>
              <a:rPr lang="en-US" altLang="en-US" sz="1600" dirty="0" smtClean="0"/>
              <a:t>Use Firewalls, on Your Computer and Internet Connection</a:t>
            </a:r>
          </a:p>
          <a:p>
            <a:r>
              <a:rPr lang="en-US" altLang="en-US" sz="1600" dirty="0" smtClean="0"/>
              <a:t>Use Commercial Anti-Virus Software</a:t>
            </a:r>
          </a:p>
          <a:p>
            <a:pPr lvl="1"/>
            <a:r>
              <a:rPr lang="en-US" altLang="en-US" dirty="0" smtClean="0"/>
              <a:t>Update A/V signatures daily</a:t>
            </a:r>
          </a:p>
        </p:txBody>
      </p:sp>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422400"/>
            <a:ext cx="3556000" cy="469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700" y="4505932"/>
            <a:ext cx="1770952" cy="422501"/>
          </a:xfrm>
          <a:prstGeom prst="rect">
            <a:avLst/>
          </a:prstGeom>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1828800"/>
            <a:ext cx="1968500" cy="3898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12922" y="474561"/>
            <a:ext cx="8229600" cy="633514"/>
          </a:xfrm>
        </p:spPr>
        <p:txBody>
          <a:bodyPr rtlCol="0"/>
          <a:lstStyle/>
          <a:p>
            <a:pPr fontAlgn="auto">
              <a:spcAft>
                <a:spcPts val="0"/>
              </a:spcAft>
              <a:defRPr/>
            </a:pPr>
            <a:r>
              <a:rPr dirty="0" smtClean="0">
                <a:solidFill>
                  <a:srgbClr val="1F497D"/>
                </a:solidFill>
                <a:latin typeface="+mn-lt"/>
              </a:rPr>
              <a:t>Take </a:t>
            </a:r>
            <a:r>
              <a:rPr dirty="0" err="1" smtClean="0">
                <a:solidFill>
                  <a:srgbClr val="1F497D"/>
                </a:solidFill>
                <a:latin typeface="+mn-lt"/>
              </a:rPr>
              <a:t>Aways</a:t>
            </a:r>
            <a:endParaRPr dirty="0">
              <a:solidFill>
                <a:srgbClr val="1F497D"/>
              </a:solidFill>
              <a:latin typeface="+mn-lt"/>
            </a:endParaRPr>
          </a:p>
        </p:txBody>
      </p:sp>
      <p:pic>
        <p:nvPicPr>
          <p:cNvPr id="5" name="Rounded Rectangl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1193800"/>
            <a:ext cx="5283200" cy="2755900"/>
          </a:xfrm>
          <a:prstGeom prst="rect">
            <a:avLst/>
          </a:prstGeom>
          <a:noFill/>
          <a:extLst>
            <a:ext uri="{909E8E84-426E-40DD-AFC4-6F175D3DCCD1}">
              <a14:hiddenFill xmlns:a14="http://schemas.microsoft.com/office/drawing/2010/main">
                <a:solidFill>
                  <a:srgbClr val="FFFFFF"/>
                </a:solidFill>
              </a14:hiddenFill>
            </a:ext>
          </a:extLst>
        </p:spPr>
      </p:pic>
      <p:sp>
        <p:nvSpPr>
          <p:cNvPr id="17412" name="Content Placeholder 2"/>
          <p:cNvSpPr>
            <a:spLocks noGrp="1" noChangeArrowheads="1"/>
          </p:cNvSpPr>
          <p:nvPr>
            <p:ph idx="1"/>
          </p:nvPr>
        </p:nvSpPr>
        <p:spPr>
          <a:xfrm>
            <a:off x="542925" y="1574692"/>
            <a:ext cx="4841875" cy="2117725"/>
          </a:xfrm>
        </p:spPr>
        <p:txBody>
          <a:bodyPr>
            <a:noAutofit/>
          </a:bodyPr>
          <a:lstStyle/>
          <a:p>
            <a:pPr>
              <a:lnSpc>
                <a:spcPct val="150000"/>
              </a:lnSpc>
            </a:pPr>
            <a:r>
              <a:rPr lang="en-US" altLang="en-US" sz="1600" dirty="0" smtClean="0"/>
              <a:t>Attackers know what you do</a:t>
            </a:r>
          </a:p>
          <a:p>
            <a:pPr>
              <a:lnSpc>
                <a:spcPct val="150000"/>
              </a:lnSpc>
            </a:pPr>
            <a:r>
              <a:rPr lang="en-US" altLang="en-US" sz="1600" dirty="0" smtClean="0"/>
              <a:t>They want money</a:t>
            </a:r>
          </a:p>
          <a:p>
            <a:pPr>
              <a:lnSpc>
                <a:spcPct val="150000"/>
              </a:lnSpc>
            </a:pPr>
            <a:r>
              <a:rPr lang="en-US" altLang="en-US" sz="1600" dirty="0" smtClean="0"/>
              <a:t>Playbooks are for sale on the dark web </a:t>
            </a:r>
          </a:p>
          <a:p>
            <a:pPr>
              <a:lnSpc>
                <a:spcPct val="150000"/>
              </a:lnSpc>
            </a:pPr>
            <a:r>
              <a:rPr lang="en-US" altLang="en-US" sz="1600" dirty="0" smtClean="0"/>
              <a:t>Email is the attackers favorite tool</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263" y="4416317"/>
            <a:ext cx="1770952" cy="422501"/>
          </a:xfrm>
          <a:prstGeom prst="rect">
            <a:avLst/>
          </a:prstGeom>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ounded Rectangl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741335"/>
            <a:ext cx="5549900" cy="38481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9900" y="1342231"/>
            <a:ext cx="5162550" cy="2768600"/>
          </a:xfrm>
        </p:spPr>
        <p:txBody>
          <a:bodyPr rtlCol="0">
            <a:normAutofit lnSpcReduction="10000"/>
          </a:bodyPr>
          <a:lstStyle/>
          <a:p>
            <a:pPr fontAlgn="auto">
              <a:spcAft>
                <a:spcPts val="0"/>
              </a:spcAft>
              <a:defRPr/>
            </a:pPr>
            <a:r>
              <a:rPr lang="en-US" sz="1600" dirty="0" smtClean="0"/>
              <a:t>Review your policies and procedures to make sure cyber fraud is adequately addressed</a:t>
            </a:r>
          </a:p>
          <a:p>
            <a:pPr fontAlgn="auto">
              <a:spcAft>
                <a:spcPts val="0"/>
              </a:spcAft>
              <a:defRPr/>
            </a:pPr>
            <a:endParaRPr lang="en-US" sz="1600" dirty="0"/>
          </a:p>
          <a:p>
            <a:pPr fontAlgn="auto">
              <a:spcAft>
                <a:spcPts val="0"/>
              </a:spcAft>
              <a:defRPr/>
            </a:pPr>
            <a:r>
              <a:rPr lang="en-US" sz="1600" dirty="0" smtClean="0"/>
              <a:t>Review and test your  security and encryption technology</a:t>
            </a:r>
          </a:p>
          <a:p>
            <a:pPr marL="0" indent="0" fontAlgn="auto">
              <a:spcAft>
                <a:spcPts val="0"/>
              </a:spcAft>
              <a:buNone/>
              <a:defRPr/>
            </a:pPr>
            <a:endParaRPr lang="en-US" sz="1600" dirty="0"/>
          </a:p>
          <a:p>
            <a:pPr fontAlgn="auto">
              <a:spcAft>
                <a:spcPts val="0"/>
              </a:spcAft>
              <a:defRPr/>
            </a:pPr>
            <a:r>
              <a:rPr lang="en-US" sz="1600" dirty="0" smtClean="0"/>
              <a:t>Train your employees on a regular basis on cyber fraud</a:t>
            </a:r>
          </a:p>
          <a:p>
            <a:pPr marL="0" indent="0" fontAlgn="auto">
              <a:spcAft>
                <a:spcPts val="0"/>
              </a:spcAft>
              <a:buNone/>
              <a:defRPr/>
            </a:pPr>
            <a:endParaRPr lang="en-US" sz="1600" dirty="0" smtClean="0"/>
          </a:p>
          <a:p>
            <a:pPr fontAlgn="auto">
              <a:spcAft>
                <a:spcPts val="0"/>
              </a:spcAft>
              <a:defRPr/>
            </a:pPr>
            <a:r>
              <a:rPr lang="en-US" sz="1600" dirty="0" smtClean="0"/>
              <a:t>Trust but verify</a:t>
            </a:r>
            <a:endParaRPr lang="en-US" sz="1600" dirty="0"/>
          </a:p>
          <a:p>
            <a:pPr fontAlgn="auto">
              <a:spcAft>
                <a:spcPts val="0"/>
              </a:spcAft>
              <a:defRPr/>
            </a:pPr>
            <a:endParaRPr lang="en-US" sz="1600" dirty="0">
              <a:latin typeface="Montserrat" panose="02000505000000020004" pitchFamily="2" charset="0"/>
            </a:endParaRPr>
          </a:p>
          <a:p>
            <a:pPr marL="0" indent="0" fontAlgn="auto">
              <a:spcAft>
                <a:spcPts val="0"/>
              </a:spcAft>
              <a:buFont typeface="Arial" panose="020B0604020202020204" pitchFamily="34" charset="0"/>
              <a:buNone/>
              <a:defRPr/>
            </a:pPr>
            <a:endParaRPr lang="en-US" sz="2000" dirty="0"/>
          </a:p>
        </p:txBody>
      </p:sp>
      <p:pic>
        <p:nvPicPr>
          <p:cNvPr id="15364" name="Picture 4" descr="PNGPIX-COM-Magnifying-Glass-PNG-Transparent-Ima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918075" y="1406525"/>
            <a:ext cx="3794125"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225" y="4606671"/>
            <a:ext cx="1770952" cy="422501"/>
          </a:xfrm>
          <a:prstGeom prst="rect">
            <a:avLst/>
          </a:prstGeom>
        </p:spPr>
      </p:pic>
      <p:sp>
        <p:nvSpPr>
          <p:cNvPr id="5" name="Title 4"/>
          <p:cNvSpPr>
            <a:spLocks noGrp="1"/>
          </p:cNvSpPr>
          <p:nvPr>
            <p:ph type="title"/>
          </p:nvPr>
        </p:nvSpPr>
        <p:spPr>
          <a:xfrm>
            <a:off x="392400" y="165820"/>
            <a:ext cx="8229600" cy="633514"/>
          </a:xfrm>
        </p:spPr>
        <p:txBody>
          <a:bodyPr/>
          <a:lstStyle/>
          <a:p>
            <a:r>
              <a:rPr lang="en-US" dirty="0" smtClean="0">
                <a:latin typeface="+mn-lt"/>
              </a:rPr>
              <a:t>Steps to manage cyber fraud prevention</a:t>
            </a:r>
            <a:endParaRPr lang="en-US" dirty="0">
              <a:latin typeface="+mn-lt"/>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ounded Rectangl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69" y="768565"/>
            <a:ext cx="5003800" cy="37491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noChangeArrowheads="1"/>
          </p:cNvSpPr>
          <p:nvPr>
            <p:ph idx="1"/>
          </p:nvPr>
        </p:nvSpPr>
        <p:spPr>
          <a:xfrm>
            <a:off x="457200" y="1057275"/>
            <a:ext cx="4376738" cy="3254375"/>
          </a:xfrm>
        </p:spPr>
        <p:txBody>
          <a:bodyPr>
            <a:normAutofit/>
          </a:bodyPr>
          <a:lstStyle/>
          <a:p>
            <a:r>
              <a:rPr lang="en-US" altLang="en-US" sz="1600" dirty="0" smtClean="0"/>
              <a:t>Wire Instructions must be notarized and include contact phone number and email address</a:t>
            </a:r>
          </a:p>
          <a:p>
            <a:r>
              <a:rPr lang="en-US" altLang="en-US" sz="1600" dirty="0" smtClean="0"/>
              <a:t>All wire instructions must be verbally verified at a known number for the recipient prior to sending the wire</a:t>
            </a: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803400"/>
            <a:ext cx="3543300" cy="4673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225" y="4606671"/>
            <a:ext cx="1770952" cy="422501"/>
          </a:xfrm>
          <a:prstGeom prst="rect">
            <a:avLst/>
          </a:prstGeom>
        </p:spPr>
      </p:pic>
      <p:sp>
        <p:nvSpPr>
          <p:cNvPr id="5" name="Title 4"/>
          <p:cNvSpPr>
            <a:spLocks noGrp="1"/>
          </p:cNvSpPr>
          <p:nvPr>
            <p:ph type="title"/>
          </p:nvPr>
        </p:nvSpPr>
        <p:spPr>
          <a:xfrm>
            <a:off x="457200" y="135051"/>
            <a:ext cx="8229600" cy="633514"/>
          </a:xfrm>
        </p:spPr>
        <p:txBody>
          <a:bodyPr>
            <a:normAutofit/>
          </a:bodyPr>
          <a:lstStyle/>
          <a:p>
            <a:r>
              <a:rPr lang="en-US" dirty="0" smtClean="0">
                <a:latin typeface="+mn-lt"/>
              </a:rPr>
              <a:t>Outgoing wire procedures</a:t>
            </a:r>
            <a:endParaRPr lang="en-US" dirty="0">
              <a:latin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ounded Rectangl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69" y="768565"/>
            <a:ext cx="5003800" cy="37491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noChangeArrowheads="1"/>
          </p:cNvSpPr>
          <p:nvPr>
            <p:ph idx="1"/>
          </p:nvPr>
        </p:nvSpPr>
        <p:spPr>
          <a:xfrm>
            <a:off x="457200" y="1057275"/>
            <a:ext cx="4376738" cy="3254375"/>
          </a:xfrm>
        </p:spPr>
        <p:txBody>
          <a:bodyPr>
            <a:normAutofit/>
          </a:bodyPr>
          <a:lstStyle/>
          <a:p>
            <a:r>
              <a:rPr lang="en-US" altLang="en-US" sz="1600" dirty="0" smtClean="0"/>
              <a:t>Separate procedure for International wires</a:t>
            </a:r>
          </a:p>
          <a:p>
            <a:pPr marL="0" indent="0">
              <a:buNone/>
            </a:pPr>
            <a:endParaRPr lang="en-US" altLang="en-US" sz="1600" dirty="0" smtClean="0"/>
          </a:p>
          <a:p>
            <a:pPr lvl="1"/>
            <a:r>
              <a:rPr lang="en-US" altLang="en-US" dirty="0" smtClean="0"/>
              <a:t>Accounting to send out international wires</a:t>
            </a:r>
          </a:p>
          <a:p>
            <a:pPr lvl="1"/>
            <a:r>
              <a:rPr lang="en-US" altLang="en-US" dirty="0" smtClean="0"/>
              <a:t>Wire instructions must be notarized before a company approved notary</a:t>
            </a:r>
          </a:p>
          <a:p>
            <a:pPr lvl="1"/>
            <a:r>
              <a:rPr lang="en-US" altLang="en-US" dirty="0" smtClean="0"/>
              <a:t>Manager must review, verify wire instructions and sign off on wire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225" y="4606671"/>
            <a:ext cx="1770952" cy="422501"/>
          </a:xfrm>
          <a:prstGeom prst="rect">
            <a:avLst/>
          </a:prstGeom>
        </p:spPr>
      </p:pic>
      <p:sp>
        <p:nvSpPr>
          <p:cNvPr id="5" name="Title 4"/>
          <p:cNvSpPr>
            <a:spLocks noGrp="1"/>
          </p:cNvSpPr>
          <p:nvPr>
            <p:ph type="title"/>
          </p:nvPr>
        </p:nvSpPr>
        <p:spPr>
          <a:xfrm>
            <a:off x="457200" y="135051"/>
            <a:ext cx="8229600" cy="633514"/>
          </a:xfrm>
        </p:spPr>
        <p:txBody>
          <a:bodyPr>
            <a:normAutofit/>
          </a:bodyPr>
          <a:lstStyle/>
          <a:p>
            <a:r>
              <a:rPr lang="en-US" dirty="0" smtClean="0">
                <a:latin typeface="+mn-lt"/>
              </a:rPr>
              <a:t>International outgoing wire procedures</a:t>
            </a:r>
            <a:endParaRPr lang="en-US" dirty="0">
              <a:latin typeface="+mn-lt"/>
            </a:endParaRPr>
          </a:p>
        </p:txBody>
      </p:sp>
      <p:pic>
        <p:nvPicPr>
          <p:cNvPr id="2" name="Picture 1"/>
          <p:cNvPicPr>
            <a:picLocks noChangeAspect="1"/>
          </p:cNvPicPr>
          <p:nvPr/>
        </p:nvPicPr>
        <p:blipFill>
          <a:blip r:embed="rId5"/>
          <a:stretch>
            <a:fillRect/>
          </a:stretch>
        </p:blipFill>
        <p:spPr>
          <a:xfrm>
            <a:off x="5518600" y="1512000"/>
            <a:ext cx="3225800" cy="1887623"/>
          </a:xfrm>
          <a:prstGeom prst="rect">
            <a:avLst/>
          </a:prstGeom>
        </p:spPr>
      </p:pic>
    </p:spTree>
    <p:extLst>
      <p:ext uri="{BB962C8B-B14F-4D97-AF65-F5344CB8AC3E}">
        <p14:creationId xmlns:p14="http://schemas.microsoft.com/office/powerpoint/2010/main" val="3192394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12359965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400" y="1663915"/>
            <a:ext cx="2082800" cy="4089400"/>
          </a:xfrm>
          <a:prstGeom prst="rect">
            <a:avLst/>
          </a:prstGeom>
          <a:noFill/>
          <a:extLst>
            <a:ext uri="{909E8E84-426E-40DD-AFC4-6F175D3DCCD1}">
              <a14:hiddenFill xmlns:a14="http://schemas.microsoft.com/office/drawing/2010/main">
                <a:solidFill>
                  <a:srgbClr val="FFFFFF"/>
                </a:solidFill>
              </a14:hiddenFill>
            </a:ext>
          </a:extLst>
        </p:spPr>
      </p:pic>
      <p:pic>
        <p:nvPicPr>
          <p:cNvPr id="5" name="Rounded Rectangl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1270000"/>
            <a:ext cx="5664200" cy="2820988"/>
          </a:xfrm>
          <a:prstGeom prst="rect">
            <a:avLst/>
          </a:prstGeom>
          <a:noFill/>
          <a:extLst>
            <a:ext uri="{909E8E84-426E-40DD-AFC4-6F175D3DCCD1}">
              <a14:hiddenFill xmlns:a14="http://schemas.microsoft.com/office/drawing/2010/main">
                <a:solidFill>
                  <a:srgbClr val="FFFFFF"/>
                </a:solidFill>
              </a14:hiddenFill>
            </a:ext>
          </a:extLst>
        </p:spPr>
      </p:pic>
      <p:sp>
        <p:nvSpPr>
          <p:cNvPr id="25604" name="Content Placeholder 2"/>
          <p:cNvSpPr>
            <a:spLocks noGrp="1" noChangeArrowheads="1"/>
          </p:cNvSpPr>
          <p:nvPr>
            <p:ph idx="1"/>
          </p:nvPr>
        </p:nvSpPr>
        <p:spPr>
          <a:xfrm>
            <a:off x="457200" y="1574800"/>
            <a:ext cx="5154613" cy="2323024"/>
          </a:xfrm>
        </p:spPr>
        <p:txBody>
          <a:bodyPr>
            <a:normAutofit/>
          </a:bodyPr>
          <a:lstStyle/>
          <a:p>
            <a:r>
              <a:rPr lang="en-US" altLang="en-US" sz="1600" dirty="0" smtClean="0"/>
              <a:t>Avoid using email for incoming wire instructions</a:t>
            </a:r>
          </a:p>
          <a:p>
            <a:r>
              <a:rPr lang="en-US" altLang="en-US" sz="1600" dirty="0" smtClean="0"/>
              <a:t>Educate your customers at opening about your wire instructions process</a:t>
            </a:r>
          </a:p>
          <a:p>
            <a:r>
              <a:rPr lang="en-US" altLang="en-US" sz="1600" dirty="0" smtClean="0"/>
              <a:t>Never send wire instructions to any party other than the party sending you money</a:t>
            </a:r>
          </a:p>
          <a:p>
            <a:endParaRPr lang="en-US" altLang="en-US" sz="1600" dirty="0" smtClean="0">
              <a:latin typeface="Montserrat" panose="02000505000000020004" pitchFamily="2"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 y="4481287"/>
            <a:ext cx="1770952" cy="422501"/>
          </a:xfrm>
          <a:prstGeom prst="rect">
            <a:avLst/>
          </a:prstGeom>
        </p:spPr>
      </p:pic>
      <p:sp>
        <p:nvSpPr>
          <p:cNvPr id="3" name="Title 2"/>
          <p:cNvSpPr>
            <a:spLocks noGrp="1"/>
          </p:cNvSpPr>
          <p:nvPr>
            <p:ph type="title"/>
          </p:nvPr>
        </p:nvSpPr>
        <p:spPr>
          <a:xfrm>
            <a:off x="457200" y="167329"/>
            <a:ext cx="8229600" cy="633514"/>
          </a:xfrm>
        </p:spPr>
        <p:txBody>
          <a:bodyPr/>
          <a:lstStyle/>
          <a:p>
            <a:r>
              <a:rPr lang="en-US" dirty="0" smtClean="0">
                <a:latin typeface="+mn-lt"/>
              </a:rPr>
              <a:t>Incoming Wire Instructions</a:t>
            </a:r>
            <a:endParaRPr lang="en-US" dirty="0">
              <a:latin typeface="+mn-lt"/>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1841500"/>
            <a:ext cx="1968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 name="Rounded Rectangl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36169"/>
            <a:ext cx="6172200" cy="34421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7847" y="1290471"/>
            <a:ext cx="5780087" cy="1611129"/>
          </a:xfrm>
        </p:spPr>
        <p:txBody>
          <a:bodyPr rtlCol="0">
            <a:noAutofit/>
          </a:bodyPr>
          <a:lstStyle/>
          <a:p>
            <a:pPr fontAlgn="auto">
              <a:lnSpc>
                <a:spcPct val="150000"/>
              </a:lnSpc>
              <a:spcAft>
                <a:spcPts val="0"/>
              </a:spcAft>
              <a:defRPr/>
            </a:pPr>
            <a:r>
              <a:rPr lang="en-US" sz="1600" dirty="0" smtClean="0"/>
              <a:t>Talk to your real estate agents</a:t>
            </a:r>
          </a:p>
          <a:p>
            <a:pPr fontAlgn="auto">
              <a:lnSpc>
                <a:spcPct val="150000"/>
              </a:lnSpc>
              <a:spcAft>
                <a:spcPts val="0"/>
              </a:spcAft>
              <a:defRPr/>
            </a:pPr>
            <a:r>
              <a:rPr lang="en-US" sz="1600" dirty="0" smtClean="0"/>
              <a:t>Talk to your lenders</a:t>
            </a:r>
          </a:p>
          <a:p>
            <a:pPr fontAlgn="auto">
              <a:lnSpc>
                <a:spcPct val="150000"/>
              </a:lnSpc>
              <a:spcAft>
                <a:spcPts val="0"/>
              </a:spcAft>
              <a:defRPr/>
            </a:pPr>
            <a:r>
              <a:rPr lang="en-US" sz="1600" dirty="0" smtClean="0"/>
              <a:t>Talk to your buyers and sellers</a:t>
            </a:r>
            <a:endParaRPr lang="en-US" sz="16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263" y="4464050"/>
            <a:ext cx="1770952" cy="422501"/>
          </a:xfrm>
          <a:prstGeom prst="rect">
            <a:avLst/>
          </a:prstGeom>
        </p:spPr>
      </p:pic>
      <p:sp>
        <p:nvSpPr>
          <p:cNvPr id="7" name="Title 6"/>
          <p:cNvSpPr>
            <a:spLocks noGrp="1"/>
          </p:cNvSpPr>
          <p:nvPr>
            <p:ph type="title"/>
          </p:nvPr>
        </p:nvSpPr>
        <p:spPr>
          <a:xfrm>
            <a:off x="363710" y="133662"/>
            <a:ext cx="8229600" cy="633514"/>
          </a:xfrm>
        </p:spPr>
        <p:txBody>
          <a:bodyPr/>
          <a:lstStyle/>
          <a:p>
            <a:r>
              <a:rPr lang="en-US" dirty="0" smtClean="0">
                <a:latin typeface="+mn-lt"/>
              </a:rPr>
              <a:t>Communication is key</a:t>
            </a:r>
            <a:endParaRPr lang="en-US" dirty="0">
              <a:latin typeface="+mn-lt"/>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ounded 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270000"/>
            <a:ext cx="5664200" cy="2820988"/>
          </a:xfrm>
          <a:prstGeom prst="rect">
            <a:avLst/>
          </a:prstGeom>
          <a:noFill/>
          <a:extLst>
            <a:ext uri="{909E8E84-426E-40DD-AFC4-6F175D3DCCD1}">
              <a14:hiddenFill xmlns:a14="http://schemas.microsoft.com/office/drawing/2010/main">
                <a:solidFill>
                  <a:srgbClr val="FFFFFF"/>
                </a:solidFill>
              </a14:hiddenFill>
            </a:ext>
          </a:extLst>
        </p:spPr>
      </p:pic>
      <p:sp>
        <p:nvSpPr>
          <p:cNvPr id="25604" name="Content Placeholder 2"/>
          <p:cNvSpPr>
            <a:spLocks noGrp="1" noChangeArrowheads="1"/>
          </p:cNvSpPr>
          <p:nvPr>
            <p:ph idx="1"/>
          </p:nvPr>
        </p:nvSpPr>
        <p:spPr>
          <a:xfrm>
            <a:off x="457200" y="1574800"/>
            <a:ext cx="5154613" cy="2323024"/>
          </a:xfrm>
        </p:spPr>
        <p:txBody>
          <a:bodyPr>
            <a:normAutofit fontScale="85000" lnSpcReduction="20000"/>
          </a:bodyPr>
          <a:lstStyle/>
          <a:p>
            <a:r>
              <a:rPr lang="en-US" altLang="en-US" dirty="0" smtClean="0"/>
              <a:t>Have a specific Procedure and a designated spokes person</a:t>
            </a:r>
          </a:p>
          <a:p>
            <a:r>
              <a:rPr lang="en-US" altLang="en-US" dirty="0" smtClean="0"/>
              <a:t>Contact Financial Institution immediately if your funds have been compromised</a:t>
            </a:r>
          </a:p>
          <a:p>
            <a:r>
              <a:rPr lang="en-US" altLang="en-US" dirty="0" smtClean="0"/>
              <a:t>Tell the customer to contact their bank immediately if your customer was compromised</a:t>
            </a:r>
          </a:p>
          <a:p>
            <a:r>
              <a:rPr lang="en-US" altLang="en-US" dirty="0" smtClean="0"/>
              <a:t>Contact local FBI as soon as possible</a:t>
            </a:r>
          </a:p>
          <a:p>
            <a:r>
              <a:rPr lang="en-US" altLang="en-US" dirty="0" smtClean="0"/>
              <a:t>File Complaint at IC3.gov</a:t>
            </a:r>
          </a:p>
          <a:p>
            <a:r>
              <a:rPr lang="en-US" altLang="en-US" dirty="0" smtClean="0"/>
              <a:t>Use lessons learned to update your policies and procedures and train your staff</a:t>
            </a:r>
            <a:endParaRPr lang="en-US" altLang="en-US" dirty="0"/>
          </a:p>
          <a:p>
            <a:endParaRPr lang="en-US" altLang="en-US" sz="1600" dirty="0" smtClean="0">
              <a:latin typeface="Montserrat" panose="02000505000000020004" pitchFamily="2" charset="0"/>
            </a:endParaRPr>
          </a:p>
          <a:p>
            <a:endParaRPr lang="en-US" altLang="en-US" sz="1600" dirty="0" smtClean="0">
              <a:latin typeface="Montserrat" panose="02000505000000020004"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 y="4481287"/>
            <a:ext cx="1770952" cy="422501"/>
          </a:xfrm>
          <a:prstGeom prst="rect">
            <a:avLst/>
          </a:prstGeom>
        </p:spPr>
      </p:pic>
      <p:sp>
        <p:nvSpPr>
          <p:cNvPr id="3" name="Title 2"/>
          <p:cNvSpPr>
            <a:spLocks noGrp="1"/>
          </p:cNvSpPr>
          <p:nvPr>
            <p:ph type="title"/>
          </p:nvPr>
        </p:nvSpPr>
        <p:spPr>
          <a:xfrm>
            <a:off x="457200" y="167329"/>
            <a:ext cx="8229600" cy="633514"/>
          </a:xfrm>
        </p:spPr>
        <p:txBody>
          <a:bodyPr/>
          <a:lstStyle/>
          <a:p>
            <a:r>
              <a:rPr lang="en-US" dirty="0" smtClean="0">
                <a:latin typeface="+mn-lt"/>
              </a:rPr>
              <a:t>When fraud happens</a:t>
            </a:r>
            <a:endParaRPr lang="en-US" dirty="0">
              <a:latin typeface="+mn-lt"/>
            </a:endParaRPr>
          </a:p>
        </p:txBody>
      </p:sp>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035000" y="1770548"/>
            <a:ext cx="2902747" cy="1931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72148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ounded Rectangl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787831"/>
            <a:ext cx="5486400" cy="37376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noChangeArrowheads="1"/>
          </p:cNvSpPr>
          <p:nvPr>
            <p:ph idx="1"/>
          </p:nvPr>
        </p:nvSpPr>
        <p:spPr>
          <a:xfrm>
            <a:off x="457200" y="1200150"/>
            <a:ext cx="5106988" cy="3254375"/>
          </a:xfrm>
        </p:spPr>
        <p:txBody>
          <a:bodyPr>
            <a:normAutofit/>
          </a:bodyPr>
          <a:lstStyle/>
          <a:p>
            <a:r>
              <a:rPr lang="en-US" altLang="en-US" dirty="0" smtClean="0"/>
              <a:t>Even when you do everything right</a:t>
            </a:r>
            <a:r>
              <a:rPr lang="en-US" altLang="en-US" dirty="0" smtClean="0"/>
              <a:t>….</a:t>
            </a:r>
          </a:p>
          <a:p>
            <a:pPr marL="0" indent="0">
              <a:buNone/>
            </a:pPr>
            <a:endParaRPr lang="en-US" altLang="en-US" dirty="0" smtClean="0"/>
          </a:p>
          <a:p>
            <a:pPr lvl="1"/>
            <a:r>
              <a:rPr lang="en-US" altLang="en-US" dirty="0" smtClean="0"/>
              <a:t>WFG client wired $ to hacker</a:t>
            </a:r>
          </a:p>
          <a:p>
            <a:pPr lvl="1"/>
            <a:r>
              <a:rPr lang="en-US" altLang="en-US" dirty="0" smtClean="0"/>
              <a:t>WFG personnel followed appropriate steps to avoid cyber </a:t>
            </a:r>
            <a:r>
              <a:rPr lang="en-US" altLang="en-US" dirty="0" smtClean="0"/>
              <a:t>fraud</a:t>
            </a:r>
          </a:p>
          <a:p>
            <a:pPr lvl="1"/>
            <a:r>
              <a:rPr lang="en-US" altLang="en-US" dirty="0" smtClean="0"/>
              <a:t>WFG client was taken in by email that from </a:t>
            </a:r>
            <a:r>
              <a:rPr lang="en-US" altLang="en-US" dirty="0" err="1" smtClean="0"/>
              <a:t>gmail</a:t>
            </a:r>
            <a:r>
              <a:rPr lang="en-US" altLang="en-US" dirty="0" smtClean="0"/>
              <a:t> account</a:t>
            </a:r>
          </a:p>
          <a:p>
            <a:pPr lvl="1"/>
            <a:r>
              <a:rPr lang="en-US" altLang="en-US" dirty="0" smtClean="0"/>
              <a:t>WFG portrayed as the villain by media</a:t>
            </a:r>
          </a:p>
          <a:p>
            <a:pPr marL="457200" lvl="1" indent="0">
              <a:buNone/>
            </a:pPr>
            <a:r>
              <a:rPr lang="en-US" altLang="en-US" dirty="0"/>
              <a:t> </a:t>
            </a:r>
            <a:r>
              <a:rPr lang="en-US" altLang="en-US" dirty="0" smtClean="0"/>
              <a:t>    Media(TV, Radio, Press)</a:t>
            </a:r>
            <a:endParaRPr lang="en-US" altLang="en-US" dirty="0" smtClean="0"/>
          </a:p>
        </p:txBody>
      </p:sp>
      <p:pic>
        <p:nvPicPr>
          <p:cNvPr id="10" name="Picture 9" descr="Consumer Prote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300" y="1574800"/>
            <a:ext cx="3340100" cy="4432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900" y="4600865"/>
            <a:ext cx="1770952" cy="422501"/>
          </a:xfrm>
          <a:prstGeom prst="rect">
            <a:avLst/>
          </a:prstGeom>
        </p:spPr>
      </p:pic>
    </p:spTree>
    <p:extLst>
      <p:ext uri="{BB962C8B-B14F-4D97-AF65-F5344CB8AC3E}">
        <p14:creationId xmlns:p14="http://schemas.microsoft.com/office/powerpoint/2010/main" val="31025057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2900" y="457200"/>
            <a:ext cx="8343900" cy="812800"/>
          </a:xfrm>
        </p:spPr>
      </p:pic>
      <p:pic>
        <p:nvPicPr>
          <p:cNvPr id="5" name="Rounded Rectangl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1435100"/>
            <a:ext cx="5461000" cy="2679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3300" y="2057400"/>
            <a:ext cx="2819400" cy="3111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300" y="4427117"/>
            <a:ext cx="1770952" cy="422501"/>
          </a:xfrm>
          <a:prstGeom prst="rect">
            <a:avLst/>
          </a:prstGeom>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9125" y="2038033"/>
            <a:ext cx="3775675" cy="1231106"/>
          </a:xfrm>
          <a:prstGeom prst="rect">
            <a:avLst/>
          </a:prstGeom>
        </p:spPr>
        <p:txBody>
          <a:bodyPr wrap="square">
            <a:spAutoFit/>
          </a:bodyPr>
          <a:lstStyle/>
          <a:p>
            <a:r>
              <a:rPr lang="en-US" sz="2000" b="1" dirty="0" smtClean="0">
                <a:solidFill>
                  <a:schemeClr val="bg1"/>
                </a:solidFill>
                <a:latin typeface="+mn-lt"/>
              </a:rPr>
              <a:t>Bruce Phillips </a:t>
            </a:r>
            <a:r>
              <a:rPr lang="en-US" b="1" dirty="0" smtClean="0">
                <a:solidFill>
                  <a:schemeClr val="bg1"/>
                </a:solidFill>
                <a:latin typeface="+mn-lt"/>
              </a:rPr>
              <a:t/>
            </a:r>
            <a:br>
              <a:rPr lang="en-US" b="1" dirty="0" smtClean="0">
                <a:solidFill>
                  <a:schemeClr val="bg1"/>
                </a:solidFill>
                <a:latin typeface="+mn-lt"/>
              </a:rPr>
            </a:br>
            <a:r>
              <a:rPr lang="en-US" dirty="0" smtClean="0">
                <a:solidFill>
                  <a:schemeClr val="bg1"/>
                </a:solidFill>
                <a:latin typeface="+mn-lt"/>
              </a:rPr>
              <a:t>SVP, Chief Information Security Officer</a:t>
            </a:r>
            <a:br>
              <a:rPr lang="en-US" dirty="0" smtClean="0">
                <a:solidFill>
                  <a:schemeClr val="bg1"/>
                </a:solidFill>
                <a:latin typeface="+mn-lt"/>
              </a:rPr>
            </a:br>
            <a:endParaRPr lang="en-US" dirty="0">
              <a:solidFill>
                <a:schemeClr val="bg1"/>
              </a:solidFill>
              <a:latin typeface="+mn-lt"/>
            </a:endParaRPr>
          </a:p>
        </p:txBody>
      </p:sp>
      <p:sp>
        <p:nvSpPr>
          <p:cNvPr id="5" name="TextBox 4"/>
          <p:cNvSpPr txBox="1"/>
          <p:nvPr/>
        </p:nvSpPr>
        <p:spPr>
          <a:xfrm>
            <a:off x="1348354" y="1130982"/>
            <a:ext cx="5408908" cy="707886"/>
          </a:xfrm>
          <a:prstGeom prst="rect">
            <a:avLst/>
          </a:prstGeom>
          <a:noFill/>
        </p:spPr>
        <p:txBody>
          <a:bodyPr wrap="square" rtlCol="0">
            <a:spAutoFit/>
          </a:bodyPr>
          <a:lstStyle/>
          <a:p>
            <a:pPr algn="ctr"/>
            <a:r>
              <a:rPr lang="en-US" sz="4000" dirty="0" smtClean="0">
                <a:solidFill>
                  <a:schemeClr val="bg1"/>
                </a:solidFill>
                <a:latin typeface="+mn-lt"/>
              </a:rPr>
              <a:t>Thank You </a:t>
            </a:r>
            <a:endParaRPr lang="en-US" sz="4000" dirty="0">
              <a:solidFill>
                <a:schemeClr val="bg1"/>
              </a:solidFill>
              <a:latin typeface="+mn-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484" y="3765847"/>
            <a:ext cx="1955755" cy="466590"/>
          </a:xfrm>
          <a:prstGeom prst="rect">
            <a:avLst/>
          </a:prstGeom>
        </p:spPr>
      </p:pic>
      <p:sp>
        <p:nvSpPr>
          <p:cNvPr id="6" name="Rectangle 5"/>
          <p:cNvSpPr/>
          <p:nvPr/>
        </p:nvSpPr>
        <p:spPr>
          <a:xfrm>
            <a:off x="4455125" y="1981633"/>
            <a:ext cx="3775675" cy="1231106"/>
          </a:xfrm>
          <a:prstGeom prst="rect">
            <a:avLst/>
          </a:prstGeom>
        </p:spPr>
        <p:txBody>
          <a:bodyPr wrap="square">
            <a:spAutoFit/>
          </a:bodyPr>
          <a:lstStyle/>
          <a:p>
            <a:r>
              <a:rPr lang="en-US" sz="2000" b="1" dirty="0" smtClean="0">
                <a:solidFill>
                  <a:schemeClr val="bg1"/>
                </a:solidFill>
                <a:latin typeface="+mn-lt"/>
              </a:rPr>
              <a:t>Mickey Vandenberg</a:t>
            </a:r>
            <a:r>
              <a:rPr lang="en-US" b="1" dirty="0" smtClean="0">
                <a:solidFill>
                  <a:schemeClr val="bg1"/>
                </a:solidFill>
                <a:latin typeface="+mn-lt"/>
              </a:rPr>
              <a:t/>
            </a:r>
            <a:br>
              <a:rPr lang="en-US" b="1" dirty="0" smtClean="0">
                <a:solidFill>
                  <a:schemeClr val="bg1"/>
                </a:solidFill>
                <a:latin typeface="+mn-lt"/>
              </a:rPr>
            </a:br>
            <a:r>
              <a:rPr lang="en-US" dirty="0" smtClean="0">
                <a:solidFill>
                  <a:schemeClr val="bg1"/>
                </a:solidFill>
                <a:latin typeface="+mn-lt"/>
              </a:rPr>
              <a:t>SVP, National Escrow Administrator</a:t>
            </a:r>
            <a:br>
              <a:rPr lang="en-US" dirty="0" smtClean="0">
                <a:solidFill>
                  <a:schemeClr val="bg1"/>
                </a:solidFill>
                <a:latin typeface="+mn-lt"/>
              </a:rPr>
            </a:br>
            <a:endParaRPr lang="en-US" dirty="0">
              <a:solidFill>
                <a:schemeClr val="bg1"/>
              </a:solidFill>
              <a:latin typeface="+mn-lt"/>
            </a:endParaRPr>
          </a:p>
        </p:txBody>
      </p:sp>
    </p:spTree>
    <p:extLst>
      <p:ext uri="{BB962C8B-B14F-4D97-AF65-F5344CB8AC3E}">
        <p14:creationId xmlns:p14="http://schemas.microsoft.com/office/powerpoint/2010/main" val="304077364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2900" y="457200"/>
            <a:ext cx="8343900" cy="812800"/>
          </a:xfrm>
        </p:spPr>
      </p:pic>
      <p:pic>
        <p:nvPicPr>
          <p:cNvPr id="4" name="Rounded Rectangl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371600"/>
            <a:ext cx="5943600" cy="2921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600" y="1828800"/>
            <a:ext cx="2844800" cy="3975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ontent Placeholder 10">
            <a:extLst>
              <a:ext uri="{FF2B5EF4-FFF2-40B4-BE49-F238E27FC236}">
                <a16:creationId xmlns:a16="http://schemas.microsoft.com/office/drawing/2014/main" xmlns="" id="{6D5A359F-6459-5B4F-B96D-55588FB43796}"/>
              </a:ext>
            </a:extLst>
          </p:cNvPr>
          <p:cNvGraphicFramePr>
            <a:graphicFrameLocks noGrp="1"/>
          </p:cNvGraphicFramePr>
          <p:nvPr>
            <p:ph idx="1"/>
            <p:extLst>
              <p:ext uri="{D42A27DB-BD31-4B8C-83A1-F6EECF244321}">
                <p14:modId xmlns:p14="http://schemas.microsoft.com/office/powerpoint/2010/main" val="3060093097"/>
              </p:ext>
            </p:extLst>
          </p:nvPr>
        </p:nvGraphicFramePr>
        <p:xfrm>
          <a:off x="715963" y="2011363"/>
          <a:ext cx="5011737" cy="1605200"/>
        </p:xfrm>
        <a:graphic>
          <a:graphicData uri="http://schemas.openxmlformats.org/drawingml/2006/table">
            <a:tbl>
              <a:tblPr>
                <a:tableStyleId>{5C22544A-7EE6-4342-B048-85BDC9FD1C3A}</a:tableStyleId>
              </a:tblPr>
              <a:tblGrid>
                <a:gridCol w="1761394">
                  <a:extLst>
                    <a:ext uri="{9D8B030D-6E8A-4147-A177-3AD203B41FA5}">
                      <a16:colId xmlns:a16="http://schemas.microsoft.com/office/drawing/2014/main" xmlns="" val="1563236377"/>
                    </a:ext>
                  </a:extLst>
                </a:gridCol>
                <a:gridCol w="826841">
                  <a:extLst>
                    <a:ext uri="{9D8B030D-6E8A-4147-A177-3AD203B41FA5}">
                      <a16:colId xmlns:a16="http://schemas.microsoft.com/office/drawing/2014/main" xmlns="" val="3270684658"/>
                    </a:ext>
                  </a:extLst>
                </a:gridCol>
                <a:gridCol w="1359062">
                  <a:extLst>
                    <a:ext uri="{9D8B030D-6E8A-4147-A177-3AD203B41FA5}">
                      <a16:colId xmlns:a16="http://schemas.microsoft.com/office/drawing/2014/main" xmlns="" val="1766529432"/>
                    </a:ext>
                  </a:extLst>
                </a:gridCol>
                <a:gridCol w="1064440">
                  <a:extLst>
                    <a:ext uri="{9D8B030D-6E8A-4147-A177-3AD203B41FA5}">
                      <a16:colId xmlns:a16="http://schemas.microsoft.com/office/drawing/2014/main" xmlns="" val="3700795931"/>
                    </a:ext>
                  </a:extLst>
                </a:gridCol>
              </a:tblGrid>
              <a:tr h="202875">
                <a:tc gridSpan="2">
                  <a:txBody>
                    <a:bodyPr/>
                    <a:lstStyle/>
                    <a:p>
                      <a:pPr algn="ctr" fontAlgn="b"/>
                      <a:r>
                        <a:rPr lang="en-US" sz="1200" u="none" strike="noStrike" dirty="0">
                          <a:solidFill>
                            <a:schemeClr val="bg1"/>
                          </a:solidFill>
                          <a:effectLst/>
                          <a:latin typeface="+mn-lt"/>
                        </a:rPr>
                        <a:t>Hacking Tools &amp; Services</a:t>
                      </a:r>
                      <a:endParaRPr lang="en-US" sz="1200" b="1" i="0" u="none" strike="noStrike" dirty="0">
                        <a:solidFill>
                          <a:schemeClr val="bg1"/>
                        </a:solidFill>
                        <a:effectLst/>
                        <a:latin typeface="+mn-lt"/>
                      </a:endParaRPr>
                    </a:p>
                  </a:txBody>
                  <a:tcPr marL="9516" marR="9516" marT="9510" marB="0" anchor="b">
                    <a:solidFill>
                      <a:schemeClr val="accent1"/>
                    </a:solidFill>
                  </a:tcPr>
                </a:tc>
                <a:tc hMerge="1">
                  <a:txBody>
                    <a:bodyPr/>
                    <a:lstStyle/>
                    <a:p>
                      <a:endParaRPr lang="en-US"/>
                    </a:p>
                  </a:txBody>
                  <a:tcPr/>
                </a:tc>
                <a:tc gridSpan="2">
                  <a:txBody>
                    <a:bodyPr/>
                    <a:lstStyle/>
                    <a:p>
                      <a:pPr algn="ctr" fontAlgn="b"/>
                      <a:r>
                        <a:rPr lang="en-US" sz="1200" u="none" strike="noStrike" dirty="0">
                          <a:solidFill>
                            <a:schemeClr val="bg1"/>
                          </a:solidFill>
                          <a:effectLst/>
                          <a:latin typeface="+mn-lt"/>
                        </a:rPr>
                        <a:t>Information for Sale</a:t>
                      </a:r>
                      <a:endParaRPr lang="en-US" sz="1200" b="1" i="0" u="none" strike="noStrike" dirty="0">
                        <a:solidFill>
                          <a:schemeClr val="bg1"/>
                        </a:solidFill>
                        <a:effectLst/>
                        <a:latin typeface="+mn-lt"/>
                      </a:endParaRPr>
                    </a:p>
                  </a:txBody>
                  <a:tcPr marL="9516" marR="9516" marT="9510" marB="0" anchor="b">
                    <a:solidFill>
                      <a:schemeClr val="accent1"/>
                    </a:solidFill>
                  </a:tcPr>
                </a:tc>
                <a:tc hMerge="1">
                  <a:txBody>
                    <a:bodyPr/>
                    <a:lstStyle/>
                    <a:p>
                      <a:endParaRPr lang="en-US"/>
                    </a:p>
                  </a:txBody>
                  <a:tcPr/>
                </a:tc>
                <a:extLst>
                  <a:ext uri="{0D108BD9-81ED-4DB2-BD59-A6C34878D82A}">
                    <a16:rowId xmlns:a16="http://schemas.microsoft.com/office/drawing/2014/main" xmlns="" val="3961359489"/>
                  </a:ext>
                </a:extLst>
              </a:tr>
              <a:tr h="202875">
                <a:tc>
                  <a:txBody>
                    <a:bodyPr/>
                    <a:lstStyle/>
                    <a:p>
                      <a:pPr algn="l" fontAlgn="b"/>
                      <a:r>
                        <a:rPr lang="en-US" sz="1200" b="1" u="none" strike="noStrike" dirty="0">
                          <a:effectLst/>
                          <a:latin typeface="+mn-lt"/>
                        </a:rPr>
                        <a:t>Password Stealer</a:t>
                      </a:r>
                      <a:endParaRPr lang="en-US" sz="1200" b="1" i="0" u="none" strike="noStrike" dirty="0">
                        <a:solidFill>
                          <a:srgbClr val="000000"/>
                        </a:solidFill>
                        <a:effectLst/>
                        <a:latin typeface="+mn-lt"/>
                      </a:endParaRPr>
                    </a:p>
                  </a:txBody>
                  <a:tcPr marL="9516" marR="9516" marT="9510" marB="0" anchor="b"/>
                </a:tc>
                <a:tc>
                  <a:txBody>
                    <a:bodyPr/>
                    <a:lstStyle/>
                    <a:p>
                      <a:pPr algn="ctr" fontAlgn="b"/>
                      <a:r>
                        <a:rPr lang="en-US" sz="1200" b="1" u="none" strike="noStrike" dirty="0">
                          <a:effectLst/>
                          <a:latin typeface="+mn-lt"/>
                        </a:rPr>
                        <a:t>$50 </a:t>
                      </a:r>
                      <a:endParaRPr lang="en-US" sz="1200" b="1" i="0" u="none" strike="noStrike" dirty="0">
                        <a:solidFill>
                          <a:srgbClr val="000000"/>
                        </a:solidFill>
                        <a:effectLst/>
                        <a:latin typeface="+mn-lt"/>
                      </a:endParaRPr>
                    </a:p>
                  </a:txBody>
                  <a:tcPr marL="9516" marR="9516" marT="9510" marB="0" anchor="b"/>
                </a:tc>
                <a:tc>
                  <a:txBody>
                    <a:bodyPr/>
                    <a:lstStyle/>
                    <a:p>
                      <a:pPr algn="l" fontAlgn="b"/>
                      <a:r>
                        <a:rPr lang="en-US" sz="1200" b="1" u="none" strike="noStrike" dirty="0">
                          <a:effectLst/>
                          <a:latin typeface="+mn-lt"/>
                        </a:rPr>
                        <a:t>US PII</a:t>
                      </a:r>
                      <a:endParaRPr lang="en-US" sz="1200" b="1" i="0" u="none" strike="noStrike" dirty="0">
                        <a:solidFill>
                          <a:srgbClr val="000000"/>
                        </a:solidFill>
                        <a:effectLst/>
                        <a:latin typeface="+mn-lt"/>
                      </a:endParaRPr>
                    </a:p>
                  </a:txBody>
                  <a:tcPr marL="9516" marR="9516" marT="9510" marB="0" anchor="b"/>
                </a:tc>
                <a:tc>
                  <a:txBody>
                    <a:bodyPr/>
                    <a:lstStyle/>
                    <a:p>
                      <a:pPr algn="ctr" fontAlgn="b"/>
                      <a:r>
                        <a:rPr lang="en-US" sz="1200" b="1" u="none" strike="noStrike">
                          <a:effectLst/>
                          <a:latin typeface="+mn-lt"/>
                        </a:rPr>
                        <a:t>$40 - $200</a:t>
                      </a:r>
                      <a:endParaRPr lang="en-US" sz="1200" b="1" i="0" u="none" strike="noStrike">
                        <a:solidFill>
                          <a:srgbClr val="000000"/>
                        </a:solidFill>
                        <a:effectLst/>
                        <a:latin typeface="+mn-lt"/>
                      </a:endParaRPr>
                    </a:p>
                  </a:txBody>
                  <a:tcPr marL="9516" marR="9516" marT="9510" marB="0" anchor="b"/>
                </a:tc>
                <a:extLst>
                  <a:ext uri="{0D108BD9-81ED-4DB2-BD59-A6C34878D82A}">
                    <a16:rowId xmlns:a16="http://schemas.microsoft.com/office/drawing/2014/main" xmlns="" val="2284023738"/>
                  </a:ext>
                </a:extLst>
              </a:tr>
              <a:tr h="375032">
                <a:tc>
                  <a:txBody>
                    <a:bodyPr/>
                    <a:lstStyle/>
                    <a:p>
                      <a:pPr algn="l" fontAlgn="b"/>
                      <a:r>
                        <a:rPr lang="en-US" sz="1200" b="1" u="none" strike="noStrike" dirty="0">
                          <a:effectLst/>
                          <a:latin typeface="+mn-lt"/>
                        </a:rPr>
                        <a:t>WordPress </a:t>
                      </a:r>
                      <a:r>
                        <a:rPr lang="en-US" sz="1200" b="1" u="none" strike="noStrike" dirty="0" smtClean="0">
                          <a:effectLst/>
                          <a:latin typeface="+mn-lt"/>
                        </a:rPr>
                        <a:t>Exploit</a:t>
                      </a:r>
                      <a:endParaRPr lang="en-US" sz="1200" b="1" i="0" u="none" strike="noStrike" dirty="0">
                        <a:solidFill>
                          <a:srgbClr val="000000"/>
                        </a:solidFill>
                        <a:effectLst/>
                        <a:latin typeface="+mn-lt"/>
                      </a:endParaRPr>
                    </a:p>
                  </a:txBody>
                  <a:tcPr marL="9516" marR="9516" marT="9510" marB="0" anchor="b"/>
                </a:tc>
                <a:tc>
                  <a:txBody>
                    <a:bodyPr/>
                    <a:lstStyle/>
                    <a:p>
                      <a:pPr algn="ctr" fontAlgn="b"/>
                      <a:r>
                        <a:rPr lang="en-US" sz="1200" b="1" u="none" strike="noStrike" dirty="0">
                          <a:effectLst/>
                          <a:latin typeface="+mn-lt"/>
                        </a:rPr>
                        <a:t>$100 </a:t>
                      </a:r>
                      <a:endParaRPr lang="en-US" sz="1200" b="1" i="0" u="none" strike="noStrike" dirty="0">
                        <a:solidFill>
                          <a:srgbClr val="000000"/>
                        </a:solidFill>
                        <a:effectLst/>
                        <a:latin typeface="+mn-lt"/>
                      </a:endParaRPr>
                    </a:p>
                  </a:txBody>
                  <a:tcPr marL="9516" marR="9516" marT="9510" marB="0" anchor="b"/>
                </a:tc>
                <a:tc>
                  <a:txBody>
                    <a:bodyPr/>
                    <a:lstStyle/>
                    <a:p>
                      <a:pPr algn="l" fontAlgn="b"/>
                      <a:r>
                        <a:rPr lang="en-US" sz="1200" b="1" u="none" strike="noStrike" dirty="0">
                          <a:effectLst/>
                          <a:latin typeface="+mn-lt"/>
                        </a:rPr>
                        <a:t>Banking Credentials</a:t>
                      </a:r>
                      <a:endParaRPr lang="en-US" sz="1200" b="1" i="0" u="none" strike="noStrike" dirty="0">
                        <a:solidFill>
                          <a:srgbClr val="000000"/>
                        </a:solidFill>
                        <a:effectLst/>
                        <a:latin typeface="+mn-lt"/>
                      </a:endParaRPr>
                    </a:p>
                  </a:txBody>
                  <a:tcPr marL="9516" marR="9516" marT="9510" marB="0" anchor="b"/>
                </a:tc>
                <a:tc>
                  <a:txBody>
                    <a:bodyPr/>
                    <a:lstStyle/>
                    <a:p>
                      <a:pPr algn="ctr" fontAlgn="b"/>
                      <a:r>
                        <a:rPr lang="en-US" sz="1200" b="1" u="none" strike="noStrike" dirty="0">
                          <a:effectLst/>
                          <a:latin typeface="+mn-lt"/>
                        </a:rPr>
                        <a:t>$100 - $1,000</a:t>
                      </a:r>
                      <a:endParaRPr lang="en-US" sz="1200" b="1" i="0" u="none" strike="noStrike" dirty="0">
                        <a:solidFill>
                          <a:srgbClr val="000000"/>
                        </a:solidFill>
                        <a:effectLst/>
                        <a:latin typeface="+mn-lt"/>
                      </a:endParaRPr>
                    </a:p>
                  </a:txBody>
                  <a:tcPr marL="9516" marR="9516" marT="9510" marB="0" anchor="b"/>
                </a:tc>
                <a:extLst>
                  <a:ext uri="{0D108BD9-81ED-4DB2-BD59-A6C34878D82A}">
                    <a16:rowId xmlns:a16="http://schemas.microsoft.com/office/drawing/2014/main" xmlns="" val="3191885239"/>
                  </a:ext>
                </a:extLst>
              </a:tr>
              <a:tr h="405750">
                <a:tc>
                  <a:txBody>
                    <a:bodyPr/>
                    <a:lstStyle/>
                    <a:p>
                      <a:pPr algn="l" fontAlgn="b"/>
                      <a:r>
                        <a:rPr lang="en-US" sz="1200" b="1" u="none" strike="noStrike" dirty="0">
                          <a:effectLst/>
                          <a:latin typeface="+mn-lt"/>
                        </a:rPr>
                        <a:t>Account Hack </a:t>
                      </a:r>
                    </a:p>
                    <a:p>
                      <a:pPr algn="l" fontAlgn="b"/>
                      <a:r>
                        <a:rPr lang="en-US" sz="1200" b="1" u="none" strike="noStrike" dirty="0">
                          <a:effectLst/>
                          <a:latin typeface="+mn-lt"/>
                        </a:rPr>
                        <a:t>(Facebook, Twitter)</a:t>
                      </a:r>
                      <a:endParaRPr lang="en-US" sz="1200" b="1" i="0" u="none" strike="noStrike" dirty="0">
                        <a:solidFill>
                          <a:srgbClr val="000000"/>
                        </a:solidFill>
                        <a:effectLst/>
                        <a:latin typeface="+mn-lt"/>
                      </a:endParaRPr>
                    </a:p>
                  </a:txBody>
                  <a:tcPr marL="9516" marR="9516" marT="9510" marB="0" anchor="b"/>
                </a:tc>
                <a:tc>
                  <a:txBody>
                    <a:bodyPr/>
                    <a:lstStyle/>
                    <a:p>
                      <a:pPr algn="ctr" fontAlgn="b"/>
                      <a:r>
                        <a:rPr lang="en-US" sz="1200" b="1" u="none" strike="noStrike" dirty="0">
                          <a:effectLst/>
                          <a:latin typeface="+mn-lt"/>
                        </a:rPr>
                        <a:t>$12.99</a:t>
                      </a:r>
                      <a:endParaRPr lang="en-US" sz="1200" b="1" i="0" u="none" strike="noStrike" dirty="0">
                        <a:solidFill>
                          <a:srgbClr val="000000"/>
                        </a:solidFill>
                        <a:effectLst/>
                        <a:latin typeface="+mn-lt"/>
                      </a:endParaRPr>
                    </a:p>
                  </a:txBody>
                  <a:tcPr marL="9516" marR="9516" marT="9510" marB="0" anchor="b"/>
                </a:tc>
                <a:tc>
                  <a:txBody>
                    <a:bodyPr/>
                    <a:lstStyle/>
                    <a:p>
                      <a:pPr algn="l" fontAlgn="b"/>
                      <a:r>
                        <a:rPr lang="en-US" sz="1200" b="1" u="none" strike="noStrike" dirty="0">
                          <a:effectLst/>
                          <a:latin typeface="+mn-lt"/>
                        </a:rPr>
                        <a:t>ATM Card with PIN </a:t>
                      </a:r>
                      <a:endParaRPr lang="en-US" sz="1200" b="1" i="0" u="none" strike="noStrike" dirty="0">
                        <a:solidFill>
                          <a:srgbClr val="000000"/>
                        </a:solidFill>
                        <a:effectLst/>
                        <a:latin typeface="+mn-lt"/>
                      </a:endParaRPr>
                    </a:p>
                  </a:txBody>
                  <a:tcPr marL="9516" marR="9516" marT="9510" marB="0" anchor="b"/>
                </a:tc>
                <a:tc>
                  <a:txBody>
                    <a:bodyPr/>
                    <a:lstStyle/>
                    <a:p>
                      <a:pPr algn="ctr" fontAlgn="b"/>
                      <a:r>
                        <a:rPr lang="en-US" sz="1200" b="1" u="none" strike="noStrike" dirty="0">
                          <a:effectLst/>
                          <a:latin typeface="+mn-lt"/>
                        </a:rPr>
                        <a:t>$100 - $500</a:t>
                      </a:r>
                      <a:endParaRPr lang="en-US" sz="1200" b="1" i="0" u="none" strike="noStrike" dirty="0">
                        <a:solidFill>
                          <a:srgbClr val="000000"/>
                        </a:solidFill>
                        <a:effectLst/>
                        <a:latin typeface="+mn-lt"/>
                      </a:endParaRPr>
                    </a:p>
                  </a:txBody>
                  <a:tcPr marL="9516" marR="9516" marT="9510" marB="0" anchor="b"/>
                </a:tc>
                <a:extLst>
                  <a:ext uri="{0D108BD9-81ED-4DB2-BD59-A6C34878D82A}">
                    <a16:rowId xmlns:a16="http://schemas.microsoft.com/office/drawing/2014/main" xmlns="" val="4098381325"/>
                  </a:ext>
                </a:extLst>
              </a:tr>
              <a:tr h="418430">
                <a:tc>
                  <a:txBody>
                    <a:bodyPr/>
                    <a:lstStyle/>
                    <a:p>
                      <a:pPr algn="l" fontAlgn="b"/>
                      <a:r>
                        <a:rPr lang="en-US" sz="1200" b="1" u="none" strike="noStrike" dirty="0">
                          <a:effectLst/>
                          <a:latin typeface="+mn-lt"/>
                        </a:rPr>
                        <a:t>Hacking Tutorials</a:t>
                      </a:r>
                      <a:endParaRPr lang="en-US" sz="1200" b="1" i="0" u="none" strike="noStrike" dirty="0">
                        <a:solidFill>
                          <a:srgbClr val="000000"/>
                        </a:solidFill>
                        <a:effectLst/>
                        <a:latin typeface="+mn-lt"/>
                      </a:endParaRPr>
                    </a:p>
                  </a:txBody>
                  <a:tcPr marL="9516" marR="9516" marT="9510" marB="0" anchor="b"/>
                </a:tc>
                <a:tc>
                  <a:txBody>
                    <a:bodyPr/>
                    <a:lstStyle/>
                    <a:p>
                      <a:pPr algn="ctr" fontAlgn="b"/>
                      <a:r>
                        <a:rPr lang="en-US" sz="1200" b="1" u="none" strike="noStrike" dirty="0">
                          <a:effectLst/>
                          <a:latin typeface="+mn-lt"/>
                        </a:rPr>
                        <a:t>$5 - $50</a:t>
                      </a:r>
                      <a:endParaRPr lang="en-US" sz="1200" b="1" i="0" u="none" strike="noStrike" dirty="0">
                        <a:solidFill>
                          <a:srgbClr val="000000"/>
                        </a:solidFill>
                        <a:effectLst/>
                        <a:latin typeface="+mn-lt"/>
                      </a:endParaRPr>
                    </a:p>
                  </a:txBody>
                  <a:tcPr marL="9516" marR="9516" marT="9510" marB="0" anchor="b"/>
                </a:tc>
                <a:tc>
                  <a:txBody>
                    <a:bodyPr/>
                    <a:lstStyle/>
                    <a:p>
                      <a:pPr algn="l" fontAlgn="b"/>
                      <a:r>
                        <a:rPr lang="en-US" sz="1200" b="1" u="none" strike="noStrike" dirty="0">
                          <a:effectLst/>
                          <a:latin typeface="+mn-lt"/>
                        </a:rPr>
                        <a:t>Credit Card w/Track Data (US)</a:t>
                      </a:r>
                      <a:endParaRPr lang="en-US" sz="1200" b="1" i="0" u="none" strike="noStrike" dirty="0">
                        <a:solidFill>
                          <a:srgbClr val="000000"/>
                        </a:solidFill>
                        <a:effectLst/>
                        <a:latin typeface="+mn-lt"/>
                      </a:endParaRPr>
                    </a:p>
                  </a:txBody>
                  <a:tcPr marL="9516" marR="9516" marT="9510" marB="0" anchor="b"/>
                </a:tc>
                <a:tc>
                  <a:txBody>
                    <a:bodyPr/>
                    <a:lstStyle/>
                    <a:p>
                      <a:pPr algn="ctr" fontAlgn="b"/>
                      <a:r>
                        <a:rPr lang="en-US" sz="1200" b="1" u="none" strike="noStrike" dirty="0">
                          <a:effectLst/>
                          <a:latin typeface="+mn-lt"/>
                        </a:rPr>
                        <a:t>$25 - $50</a:t>
                      </a:r>
                      <a:endParaRPr lang="en-US" sz="1200" b="1" i="0" u="none" strike="noStrike" dirty="0">
                        <a:solidFill>
                          <a:srgbClr val="000000"/>
                        </a:solidFill>
                        <a:effectLst/>
                        <a:latin typeface="+mn-lt"/>
                      </a:endParaRPr>
                    </a:p>
                  </a:txBody>
                  <a:tcPr marL="9516" marR="9516" marT="9510" marB="0" anchor="b"/>
                </a:tc>
                <a:extLst>
                  <a:ext uri="{0D108BD9-81ED-4DB2-BD59-A6C34878D82A}">
                    <a16:rowId xmlns:a16="http://schemas.microsoft.com/office/drawing/2014/main" xmlns="" val="1725666338"/>
                  </a:ext>
                </a:extLst>
              </a:tr>
            </a:tbl>
          </a:graphicData>
        </a:graphic>
      </p:graphicFrame>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 y="4419368"/>
            <a:ext cx="1770952" cy="422501"/>
          </a:xfrm>
          <a:prstGeom prst="rect">
            <a:avLst/>
          </a:prstGeo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4419368"/>
            <a:ext cx="1770952" cy="422501"/>
          </a:xfrm>
          <a:prstGeom prst="rect">
            <a:avLst/>
          </a:prstGeom>
        </p:spPr>
      </p:pic>
      <p:sp>
        <p:nvSpPr>
          <p:cNvPr id="3" name="Title 14">
            <a:extLst>
              <a:ext uri="{FF2B5EF4-FFF2-40B4-BE49-F238E27FC236}">
                <a16:creationId xmlns:a16="http://schemas.microsoft.com/office/drawing/2014/main" xmlns="" id="{59771A78-F1AF-434C-A96D-5C331670BE1C}"/>
              </a:ext>
            </a:extLst>
          </p:cNvPr>
          <p:cNvSpPr>
            <a:spLocks noGrp="1"/>
          </p:cNvSpPr>
          <p:nvPr>
            <p:ph type="title"/>
          </p:nvPr>
        </p:nvSpPr>
        <p:spPr>
          <a:xfrm>
            <a:off x="285751" y="795173"/>
            <a:ext cx="8572501" cy="335945"/>
          </a:xfrm>
        </p:spPr>
        <p:txBody>
          <a:bodyPr>
            <a:normAutofit fontScale="90000"/>
          </a:bodyPr>
          <a:lstStyle/>
          <a:p>
            <a:r>
              <a:rPr lang="en-US" sz="1425" dirty="0">
                <a:solidFill>
                  <a:schemeClr val="tx1"/>
                </a:solidFill>
              </a:rPr>
              <a:t>Bain Case</a:t>
            </a:r>
            <a:r>
              <a:rPr lang="en-US" dirty="0">
                <a:solidFill>
                  <a:schemeClr val="tx1"/>
                </a:solidFill>
              </a:rPr>
              <a:t/>
            </a:r>
            <a:br>
              <a:rPr lang="en-US" dirty="0">
                <a:solidFill>
                  <a:schemeClr val="tx1"/>
                </a:solidFill>
              </a:rPr>
            </a:br>
            <a:r>
              <a:rPr lang="en-US" dirty="0">
                <a:solidFill>
                  <a:schemeClr val="tx1"/>
                </a:solidFill>
              </a:rPr>
              <a:t>Agent and Broker Liable for 85% of Wire Fraud Loss</a:t>
            </a:r>
          </a:p>
        </p:txBody>
      </p:sp>
      <p:sp>
        <p:nvSpPr>
          <p:cNvPr id="4" name="Text Placeholder 8">
            <a:extLst>
              <a:ext uri="{FF2B5EF4-FFF2-40B4-BE49-F238E27FC236}">
                <a16:creationId xmlns:a16="http://schemas.microsoft.com/office/drawing/2014/main" xmlns="" id="{DEDA0BB3-2F33-CC4F-8F5E-EEF678F07F31}"/>
              </a:ext>
            </a:extLst>
          </p:cNvPr>
          <p:cNvSpPr txBox="1">
            <a:spLocks/>
          </p:cNvSpPr>
          <p:nvPr/>
        </p:nvSpPr>
        <p:spPr>
          <a:xfrm>
            <a:off x="285751" y="2508452"/>
            <a:ext cx="8575243" cy="2183171"/>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kern="1200">
                <a:solidFill>
                  <a:schemeClr val="bg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1600" kern="1200">
                <a:solidFill>
                  <a:schemeClr val="bg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1400" kern="1200">
                <a:solidFill>
                  <a:schemeClr val="bg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1200" kern="1200">
                <a:solidFill>
                  <a:schemeClr val="bg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dirty="0" smtClean="0"/>
              <a:t>[Plaintiff] is granted judgment against defendants [broker and agent], jointly and severally, on his claim for negligent misrepresentation in the amount of $167,129.27…</a:t>
            </a:r>
          </a:p>
          <a:p>
            <a:pPr marL="0" indent="0" eaLnBrk="1" hangingPunct="1">
              <a:buNone/>
            </a:pPr>
            <a:r>
              <a:rPr lang="en-US" sz="1500" dirty="0" smtClean="0"/>
              <a:t>Bain v. Platinum Realty LLC et al., Case No. 16-CV-02326-JWL, Dist. Court, D. Kansas, 2018</a:t>
            </a:r>
            <a:endParaRPr lang="en-US" sz="1500" dirty="0"/>
          </a:p>
        </p:txBody>
      </p:sp>
    </p:spTree>
    <p:extLst>
      <p:ext uri="{BB962C8B-B14F-4D97-AF65-F5344CB8AC3E}">
        <p14:creationId xmlns:p14="http://schemas.microsoft.com/office/powerpoint/2010/main" val="163570701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4419368"/>
            <a:ext cx="1770952" cy="422501"/>
          </a:xfrm>
          <a:prstGeom prst="rect">
            <a:avLst/>
          </a:prstGeom>
        </p:spPr>
      </p:pic>
      <p:sp>
        <p:nvSpPr>
          <p:cNvPr id="3" name="Title 8">
            <a:extLst>
              <a:ext uri="{FF2B5EF4-FFF2-40B4-BE49-F238E27FC236}">
                <a16:creationId xmlns:a16="http://schemas.microsoft.com/office/drawing/2014/main" xmlns="" id="{4441F0B4-1613-2E47-8935-2D855861E009}"/>
              </a:ext>
            </a:extLst>
          </p:cNvPr>
          <p:cNvSpPr>
            <a:spLocks noGrp="1"/>
          </p:cNvSpPr>
          <p:nvPr>
            <p:ph type="title"/>
          </p:nvPr>
        </p:nvSpPr>
        <p:spPr>
          <a:xfrm>
            <a:off x="285751" y="795173"/>
            <a:ext cx="8572501" cy="335945"/>
          </a:xfrm>
        </p:spPr>
        <p:txBody>
          <a:bodyPr>
            <a:normAutofit fontScale="90000"/>
          </a:bodyPr>
          <a:lstStyle/>
          <a:p>
            <a:r>
              <a:rPr lang="en-US" sz="1425" dirty="0">
                <a:solidFill>
                  <a:schemeClr val="tx1"/>
                </a:solidFill>
              </a:rPr>
              <a:t>O’Neill Case</a:t>
            </a:r>
            <a:r>
              <a:rPr lang="en-US" dirty="0">
                <a:solidFill>
                  <a:schemeClr val="tx1"/>
                </a:solidFill>
              </a:rPr>
              <a:t/>
            </a:r>
            <a:br>
              <a:rPr lang="en-US" dirty="0">
                <a:solidFill>
                  <a:schemeClr val="tx1"/>
                </a:solidFill>
              </a:rPr>
            </a:br>
            <a:r>
              <a:rPr lang="en-US" dirty="0">
                <a:solidFill>
                  <a:schemeClr val="tx1"/>
                </a:solidFill>
              </a:rPr>
              <a:t>Bank not liable for failing to stop a $580K wire transfer to fraudster</a:t>
            </a:r>
          </a:p>
        </p:txBody>
      </p:sp>
      <p:sp>
        <p:nvSpPr>
          <p:cNvPr id="4" name="Text Placeholder 9">
            <a:extLst>
              <a:ext uri="{FF2B5EF4-FFF2-40B4-BE49-F238E27FC236}">
                <a16:creationId xmlns:a16="http://schemas.microsoft.com/office/drawing/2014/main" xmlns="" id="{14942A5B-4551-034A-BBE5-F3A1BA706EB4}"/>
              </a:ext>
            </a:extLst>
          </p:cNvPr>
          <p:cNvSpPr txBox="1">
            <a:spLocks/>
          </p:cNvSpPr>
          <p:nvPr/>
        </p:nvSpPr>
        <p:spPr>
          <a:xfrm>
            <a:off x="285751" y="2508452"/>
            <a:ext cx="8575243" cy="2183171"/>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kern="1200">
                <a:solidFill>
                  <a:schemeClr val="bg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1600" kern="1200">
                <a:solidFill>
                  <a:schemeClr val="bg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1400" kern="1200">
                <a:solidFill>
                  <a:schemeClr val="bg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1200" kern="1200">
                <a:solidFill>
                  <a:schemeClr val="bg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dirty="0" smtClean="0"/>
              <a:t>Any duty [the bank] owed to [the law firm] was a contractual duty…not a duty based on social policy.  Thus, [the law firm] may not recast their breach of contract claims against [the bank] as a tort-based claim.</a:t>
            </a:r>
          </a:p>
          <a:p>
            <a:pPr marL="0" indent="0" eaLnBrk="1" hangingPunct="1">
              <a:buNone/>
            </a:pPr>
            <a:r>
              <a:rPr lang="en-US" sz="1500" dirty="0" smtClean="0"/>
              <a:t>O’Neill, Bragg &amp; </a:t>
            </a:r>
            <a:r>
              <a:rPr lang="en-US" sz="1500" dirty="0" err="1" smtClean="0"/>
              <a:t>Staffin</a:t>
            </a:r>
            <a:r>
              <a:rPr lang="en-US" sz="1500" dirty="0" smtClean="0"/>
              <a:t>, P.C. v. Bank of America Corp., Case No. 18-2109, Dist. Court, E.D. Pennsylvania, 2018</a:t>
            </a:r>
            <a:endParaRPr lang="en-US" sz="1500" dirty="0"/>
          </a:p>
        </p:txBody>
      </p:sp>
    </p:spTree>
    <p:extLst>
      <p:ext uri="{BB962C8B-B14F-4D97-AF65-F5344CB8AC3E}">
        <p14:creationId xmlns:p14="http://schemas.microsoft.com/office/powerpoint/2010/main" val="316702234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4419368"/>
            <a:ext cx="1770952" cy="422501"/>
          </a:xfrm>
          <a:prstGeom prst="rect">
            <a:avLst/>
          </a:prstGeom>
        </p:spPr>
      </p:pic>
      <p:sp>
        <p:nvSpPr>
          <p:cNvPr id="3" name="Title 2">
            <a:extLst>
              <a:ext uri="{FF2B5EF4-FFF2-40B4-BE49-F238E27FC236}">
                <a16:creationId xmlns:a16="http://schemas.microsoft.com/office/drawing/2014/main" xmlns="" id="{E859D564-A3C9-A14D-9B00-9C339DC22F69}"/>
              </a:ext>
            </a:extLst>
          </p:cNvPr>
          <p:cNvSpPr>
            <a:spLocks noGrp="1"/>
          </p:cNvSpPr>
          <p:nvPr>
            <p:ph type="title"/>
          </p:nvPr>
        </p:nvSpPr>
        <p:spPr>
          <a:xfrm>
            <a:off x="285751" y="795173"/>
            <a:ext cx="8572501" cy="335945"/>
          </a:xfrm>
        </p:spPr>
        <p:txBody>
          <a:bodyPr>
            <a:normAutofit fontScale="90000"/>
          </a:bodyPr>
          <a:lstStyle/>
          <a:p>
            <a:r>
              <a:rPr lang="en-US" dirty="0">
                <a:solidFill>
                  <a:schemeClr val="tx1"/>
                </a:solidFill>
              </a:rPr>
              <a:t>Closing Agents and “Reasonable Care” </a:t>
            </a:r>
            <a:br>
              <a:rPr lang="en-US" dirty="0">
                <a:solidFill>
                  <a:schemeClr val="tx1"/>
                </a:solidFill>
              </a:rPr>
            </a:br>
            <a:endParaRPr lang="en-US" dirty="0">
              <a:solidFill>
                <a:schemeClr val="tx1"/>
              </a:solidFill>
            </a:endParaRPr>
          </a:p>
        </p:txBody>
      </p:sp>
      <p:sp>
        <p:nvSpPr>
          <p:cNvPr id="4" name="Text Placeholder 1">
            <a:extLst>
              <a:ext uri="{FF2B5EF4-FFF2-40B4-BE49-F238E27FC236}">
                <a16:creationId xmlns:a16="http://schemas.microsoft.com/office/drawing/2014/main" xmlns="" id="{8E0FCBBC-6406-EA4A-8468-921FB5D09C58}"/>
              </a:ext>
            </a:extLst>
          </p:cNvPr>
          <p:cNvSpPr txBox="1">
            <a:spLocks/>
          </p:cNvSpPr>
          <p:nvPr/>
        </p:nvSpPr>
        <p:spPr>
          <a:xfrm>
            <a:off x="285751" y="2508452"/>
            <a:ext cx="8575243" cy="2183171"/>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kern="1200">
                <a:solidFill>
                  <a:schemeClr val="bg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1600" kern="1200">
                <a:solidFill>
                  <a:schemeClr val="bg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1400" kern="1200">
                <a:solidFill>
                  <a:schemeClr val="bg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1200" kern="1200">
                <a:solidFill>
                  <a:schemeClr val="bg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dirty="0" smtClean="0"/>
              <a:t>“In managing the Closing, reasonable care of a closing agent includes undertaking steps to protect [Consumers] from reasonable harm... The Wire Scam was a foreseeable harm... </a:t>
            </a:r>
          </a:p>
          <a:p>
            <a:pPr marL="0" indent="0" eaLnBrk="1" hangingPunct="1">
              <a:buNone/>
            </a:pPr>
            <a:r>
              <a:rPr lang="en-US" dirty="0" smtClean="0"/>
              <a:t>- Wisconsin, March 2018 </a:t>
            </a:r>
          </a:p>
          <a:p>
            <a:pPr eaLnBrk="1" hangingPunct="1"/>
            <a:endParaRPr lang="en-US" dirty="0"/>
          </a:p>
        </p:txBody>
      </p:sp>
    </p:spTree>
    <p:extLst>
      <p:ext uri="{BB962C8B-B14F-4D97-AF65-F5344CB8AC3E}">
        <p14:creationId xmlns:p14="http://schemas.microsoft.com/office/powerpoint/2010/main" val="390017303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4419368"/>
            <a:ext cx="1770952" cy="422501"/>
          </a:xfrm>
          <a:prstGeom prst="rect">
            <a:avLst/>
          </a:prstGeom>
        </p:spPr>
      </p:pic>
      <p:sp>
        <p:nvSpPr>
          <p:cNvPr id="3" name="Title 2">
            <a:extLst>
              <a:ext uri="{FF2B5EF4-FFF2-40B4-BE49-F238E27FC236}">
                <a16:creationId xmlns:a16="http://schemas.microsoft.com/office/drawing/2014/main" xmlns="" id="{9FF82CD8-F45F-E345-8FD1-BE7D9C037225}"/>
              </a:ext>
            </a:extLst>
          </p:cNvPr>
          <p:cNvSpPr>
            <a:spLocks noGrp="1"/>
          </p:cNvSpPr>
          <p:nvPr>
            <p:ph type="title"/>
          </p:nvPr>
        </p:nvSpPr>
        <p:spPr>
          <a:xfrm>
            <a:off x="285751" y="795173"/>
            <a:ext cx="8572501" cy="335945"/>
          </a:xfrm>
        </p:spPr>
        <p:txBody>
          <a:bodyPr>
            <a:normAutofit fontScale="90000"/>
          </a:bodyPr>
          <a:lstStyle/>
          <a:p>
            <a:r>
              <a:rPr lang="en-US" dirty="0">
                <a:solidFill>
                  <a:schemeClr val="tx1"/>
                </a:solidFill>
              </a:rPr>
              <a:t>Title Company Failure to Safeguard</a:t>
            </a:r>
          </a:p>
        </p:txBody>
      </p:sp>
      <p:sp>
        <p:nvSpPr>
          <p:cNvPr id="4" name="Text Placeholder 1">
            <a:extLst>
              <a:ext uri="{FF2B5EF4-FFF2-40B4-BE49-F238E27FC236}">
                <a16:creationId xmlns:a16="http://schemas.microsoft.com/office/drawing/2014/main" xmlns="" id="{A419A3DB-BA10-754F-BA58-53B3256C22CB}"/>
              </a:ext>
            </a:extLst>
          </p:cNvPr>
          <p:cNvSpPr txBox="1">
            <a:spLocks/>
          </p:cNvSpPr>
          <p:nvPr/>
        </p:nvSpPr>
        <p:spPr>
          <a:xfrm>
            <a:off x="285751" y="2508452"/>
            <a:ext cx="8575243" cy="2183171"/>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kern="1200">
                <a:solidFill>
                  <a:schemeClr val="bg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1600" kern="1200">
                <a:solidFill>
                  <a:schemeClr val="bg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1400" kern="1200">
                <a:solidFill>
                  <a:schemeClr val="bg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1200" kern="1200">
                <a:solidFill>
                  <a:schemeClr val="bg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dirty="0" smtClean="0"/>
              <a:t>[Title company] breached its duty to use reasonable care in managing the closing by... failing to institute verification safeguards in delivering wiring instructions....</a:t>
            </a:r>
          </a:p>
          <a:p>
            <a:pPr marL="0" indent="0" eaLnBrk="1" hangingPunct="1">
              <a:buNone/>
            </a:pPr>
            <a:r>
              <a:rPr lang="en-US" dirty="0" smtClean="0"/>
              <a:t>- Wisconsin, March 2018</a:t>
            </a:r>
            <a:endParaRPr lang="en-US" dirty="0"/>
          </a:p>
        </p:txBody>
      </p:sp>
    </p:spTree>
    <p:extLst>
      <p:ext uri="{BB962C8B-B14F-4D97-AF65-F5344CB8AC3E}">
        <p14:creationId xmlns:p14="http://schemas.microsoft.com/office/powerpoint/2010/main" val="273715108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4419368"/>
            <a:ext cx="1770952" cy="422501"/>
          </a:xfrm>
          <a:prstGeom prst="rect">
            <a:avLst/>
          </a:prstGeom>
        </p:spPr>
      </p:pic>
      <p:sp>
        <p:nvSpPr>
          <p:cNvPr id="3" name="Title 2">
            <a:extLst>
              <a:ext uri="{FF2B5EF4-FFF2-40B4-BE49-F238E27FC236}">
                <a16:creationId xmlns:a16="http://schemas.microsoft.com/office/drawing/2014/main" xmlns="" id="{865E2CB9-B5C6-974A-A76A-70EE68C6F0ED}"/>
              </a:ext>
            </a:extLst>
          </p:cNvPr>
          <p:cNvSpPr>
            <a:spLocks noGrp="1"/>
          </p:cNvSpPr>
          <p:nvPr>
            <p:ph type="title"/>
          </p:nvPr>
        </p:nvSpPr>
        <p:spPr>
          <a:xfrm>
            <a:off x="285751" y="795173"/>
            <a:ext cx="8572501" cy="335945"/>
          </a:xfrm>
        </p:spPr>
        <p:txBody>
          <a:bodyPr>
            <a:normAutofit fontScale="90000"/>
          </a:bodyPr>
          <a:lstStyle/>
          <a:p>
            <a:r>
              <a:rPr lang="en-US" dirty="0">
                <a:solidFill>
                  <a:schemeClr val="tx1"/>
                </a:solidFill>
              </a:rPr>
              <a:t>All Industry Participants on “Notice”</a:t>
            </a:r>
          </a:p>
        </p:txBody>
      </p:sp>
      <p:sp>
        <p:nvSpPr>
          <p:cNvPr id="4" name="Text Placeholder 1">
            <a:extLst>
              <a:ext uri="{FF2B5EF4-FFF2-40B4-BE49-F238E27FC236}">
                <a16:creationId xmlns:a16="http://schemas.microsoft.com/office/drawing/2014/main" xmlns="" id="{174DDD57-63DC-A241-8C31-1E16D953433B}"/>
              </a:ext>
            </a:extLst>
          </p:cNvPr>
          <p:cNvSpPr txBox="1">
            <a:spLocks/>
          </p:cNvSpPr>
          <p:nvPr/>
        </p:nvSpPr>
        <p:spPr>
          <a:xfrm>
            <a:off x="285751" y="2508452"/>
            <a:ext cx="8575243" cy="2183171"/>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kern="1200">
                <a:solidFill>
                  <a:schemeClr val="bg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1600" kern="1200">
                <a:solidFill>
                  <a:schemeClr val="bg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1400" kern="1200">
                <a:solidFill>
                  <a:schemeClr val="bg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1200" kern="1200">
                <a:solidFill>
                  <a:schemeClr val="bg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dirty="0" smtClean="0"/>
              <a:t>Thus, the real estate industry, and [the bank, mortgage lender, title company, real estate brokerage and real estate agent] named in this action, were well aware of the presence of the wire fraud scam, the risks associated with sending confidential information over unsecure channels, and the steps that must be taken to ensure that consumers would not be victimized by that scam.</a:t>
            </a:r>
          </a:p>
          <a:p>
            <a:pPr marL="0" indent="0" eaLnBrk="1" hangingPunct="1">
              <a:buNone/>
            </a:pPr>
            <a:r>
              <a:rPr lang="en-US" dirty="0" smtClean="0"/>
              <a:t>- Colorado, June 2017</a:t>
            </a:r>
            <a:endParaRPr lang="en-US" dirty="0"/>
          </a:p>
        </p:txBody>
      </p:sp>
    </p:spTree>
    <p:extLst>
      <p:ext uri="{BB962C8B-B14F-4D97-AF65-F5344CB8AC3E}">
        <p14:creationId xmlns:p14="http://schemas.microsoft.com/office/powerpoint/2010/main" val="83679605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4419368"/>
            <a:ext cx="1770952" cy="422501"/>
          </a:xfrm>
          <a:prstGeom prst="rect">
            <a:avLst/>
          </a:prstGeom>
        </p:spPr>
      </p:pic>
      <p:sp>
        <p:nvSpPr>
          <p:cNvPr id="3" name="Title 2">
            <a:extLst>
              <a:ext uri="{FF2B5EF4-FFF2-40B4-BE49-F238E27FC236}">
                <a16:creationId xmlns:a16="http://schemas.microsoft.com/office/drawing/2014/main" xmlns="" id="{E87A12A0-D18B-AA4C-ACCE-C803D21953D8}"/>
              </a:ext>
            </a:extLst>
          </p:cNvPr>
          <p:cNvSpPr>
            <a:spLocks noGrp="1"/>
          </p:cNvSpPr>
          <p:nvPr>
            <p:ph type="title"/>
          </p:nvPr>
        </p:nvSpPr>
        <p:spPr>
          <a:xfrm>
            <a:off x="285751" y="795173"/>
            <a:ext cx="8572501" cy="335945"/>
          </a:xfrm>
        </p:spPr>
        <p:txBody>
          <a:bodyPr>
            <a:normAutofit fontScale="90000"/>
          </a:bodyPr>
          <a:lstStyle/>
          <a:p>
            <a:r>
              <a:rPr lang="en-US" dirty="0">
                <a:solidFill>
                  <a:schemeClr val="tx1"/>
                </a:solidFill>
              </a:rPr>
              <a:t>Closing Attorney Breached “Fiduciary Duty”</a:t>
            </a:r>
          </a:p>
        </p:txBody>
      </p:sp>
      <p:sp>
        <p:nvSpPr>
          <p:cNvPr id="4" name="Text Placeholder 1">
            <a:extLst>
              <a:ext uri="{FF2B5EF4-FFF2-40B4-BE49-F238E27FC236}">
                <a16:creationId xmlns:a16="http://schemas.microsoft.com/office/drawing/2014/main" xmlns="" id="{EAF8B011-E089-AC48-BF01-5C15667C7C17}"/>
              </a:ext>
            </a:extLst>
          </p:cNvPr>
          <p:cNvSpPr txBox="1">
            <a:spLocks/>
          </p:cNvSpPr>
          <p:nvPr/>
        </p:nvSpPr>
        <p:spPr>
          <a:xfrm>
            <a:off x="285751" y="2508452"/>
            <a:ext cx="8575243" cy="2183171"/>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kern="1200">
                <a:solidFill>
                  <a:schemeClr val="bg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1600" kern="1200">
                <a:solidFill>
                  <a:schemeClr val="bg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1400" kern="1200">
                <a:solidFill>
                  <a:schemeClr val="bg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1200" kern="1200">
                <a:solidFill>
                  <a:schemeClr val="bg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dirty="0" smtClean="0"/>
              <a:t>[The closing attorney] had a fiduciary duty to protect the [buyers’] interests. This duty required her to adopt reasonable and necessary measures to safeguard her email account and computer system against intrusion from cybercriminals.</a:t>
            </a:r>
          </a:p>
          <a:p>
            <a:pPr marL="0" indent="0" eaLnBrk="1" hangingPunct="1">
              <a:buNone/>
            </a:pPr>
            <a:r>
              <a:rPr lang="en-US" dirty="0" smtClean="0"/>
              <a:t>- New York, April 2016</a:t>
            </a:r>
            <a:endParaRPr lang="en-US" dirty="0"/>
          </a:p>
        </p:txBody>
      </p:sp>
    </p:spTree>
    <p:extLst>
      <p:ext uri="{BB962C8B-B14F-4D97-AF65-F5344CB8AC3E}">
        <p14:creationId xmlns:p14="http://schemas.microsoft.com/office/powerpoint/2010/main" val="325629562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Multimedia Choreograph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pperplate Gothic Bold"/>
        <a:ea typeface=""/>
        <a:cs typeface=""/>
      </a:majorFont>
      <a:minorFont>
        <a:latin typeface="Arial"/>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Multimedia Choreography.potx</Template>
  <TotalTime>0</TotalTime>
  <Words>872</Words>
  <Application>Microsoft Office PowerPoint</Application>
  <PresentationFormat>On-screen Show (16:9)</PresentationFormat>
  <Paragraphs>134</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Constantia</vt:lpstr>
      <vt:lpstr>Copperplate Gothic Bold</vt:lpstr>
      <vt:lpstr>Montserrat</vt:lpstr>
      <vt:lpstr>Tahoma</vt:lpstr>
      <vt:lpstr>Multimedia Choreography</vt:lpstr>
      <vt:lpstr>PowerPoint Presentation</vt:lpstr>
      <vt:lpstr>PowerPoint Presentation</vt:lpstr>
      <vt:lpstr>PowerPoint Presentation</vt:lpstr>
      <vt:lpstr>Bain Case Agent and Broker Liable for 85% of Wire Fraud Loss</vt:lpstr>
      <vt:lpstr>O’Neill Case Bank not liable for failing to stop a $580K wire transfer to fraudster</vt:lpstr>
      <vt:lpstr>Closing Agents and “Reasonable Care”  </vt:lpstr>
      <vt:lpstr>Title Company Failure to Safeguard</vt:lpstr>
      <vt:lpstr>All Industry Participants on “Notice”</vt:lpstr>
      <vt:lpstr>Closing Attorney Breached “Fiduciary Duty”</vt:lpstr>
      <vt:lpstr>PowerPoint Presentation</vt:lpstr>
      <vt:lpstr>PowerPoint Presentation</vt:lpstr>
      <vt:lpstr>Take Aways</vt:lpstr>
      <vt:lpstr>Steps to manage cyber fraud prevention</vt:lpstr>
      <vt:lpstr>Outgoing wire procedures</vt:lpstr>
      <vt:lpstr>International outgoing wire procedures</vt:lpstr>
      <vt:lpstr>Incoming Wire Instructions</vt:lpstr>
      <vt:lpstr>Communication is key</vt:lpstr>
      <vt:lpstr>When fraud happens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2010-04-09T00:06:37Z</dcterms:created>
  <dcterms:modified xsi:type="dcterms:W3CDTF">2019-01-10T18:51:56Z</dcterms:modified>
</cp:coreProperties>
</file>